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 userDrawn="1">
          <p15:clr>
            <a:srgbClr val="A4A3A4"/>
          </p15:clr>
        </p15:guide>
        <p15:guide id="2" pos="5448" userDrawn="1">
          <p15:clr>
            <a:srgbClr val="A4A3A4"/>
          </p15:clr>
        </p15:guide>
        <p15:guide id="3" orient="horz" pos="1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674"/>
    <a:srgbClr val="D4D92E"/>
    <a:srgbClr val="C2C624"/>
    <a:srgbClr val="BFC323"/>
    <a:srgbClr val="F05423"/>
    <a:srgbClr val="5C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D5D211-55F1-46E1-8E25-A200B456A412}">
  <a:tblStyle styleId="{D7D5D211-55F1-46E1-8E25-A200B456A4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7" autoAdjust="0"/>
    <p:restoredTop sz="78276" autoAdjust="0"/>
  </p:normalViewPr>
  <p:slideViewPr>
    <p:cSldViewPr snapToGrid="0">
      <p:cViewPr varScale="1">
        <p:scale>
          <a:sx n="71" d="100"/>
          <a:sy n="71" d="100"/>
        </p:scale>
        <p:origin x="1524" y="66"/>
      </p:cViewPr>
      <p:guideLst>
        <p:guide orient="horz" pos="852"/>
        <p:guide pos="5448"/>
        <p:guide orient="horz" pos="1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03924-EAD7-4F01-B6E4-FB64E63F7B9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F7FA-B025-40F1-B858-CDA52362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4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093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j5Elg1JN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menshealthmag.com/health/g19916154/best-eyeglasses-for-your-face-shap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menshealthmag.com/health/g19916154/best-eyeglasses-for-your-face-shap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RtjyAi5C3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34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>
              <a:buNone/>
            </a:pPr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הנחיות למורה/מד"ץ: </a:t>
            </a:r>
          </a:p>
          <a:p>
            <a:pPr marL="15875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הדמויות של גברים ונשים אשר אנו רואים בפרסומות הם במידה רבה המצאה של הפרסומאים, אותם אנשים המייצרים את הפרסומות. כיצד?</a:t>
            </a:r>
            <a:endParaRPr lang="he-IL" b="0" dirty="0" smtClean="0">
              <a:effectLst/>
            </a:endParaRPr>
          </a:p>
          <a:p>
            <a:pPr marL="158750" indent="0" algn="r" rtl="1" fontAlgn="base">
              <a:buNone/>
            </a:pP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הציגו תחילה את אחד מהסרטונים המתמקדים בשינוי פנים וגוף אנושיים. </a:t>
            </a:r>
          </a:p>
          <a:p>
            <a:pPr marL="158750" indent="0" algn="r" rtl="1" fontAlgn="base">
              <a:buNone/>
            </a:pP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בתום הצפייה בקשו מהתלמידים להצביע על הטכניקות השונות בהן נעשה שימוש על מנת להציג את הדמות 'המושלמת'.</a:t>
            </a:r>
            <a:endParaRPr lang="he-IL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algn="r" rtl="1" fontAlgn="base"/>
            <a:r>
              <a:rPr lang="he-IL" dirty="0" smtClean="0"/>
              <a:t>הדגישו</a:t>
            </a:r>
            <a:r>
              <a:rPr lang="he-IL" baseline="0" dirty="0" smtClean="0"/>
              <a:t> לתלמידים </a:t>
            </a:r>
            <a:r>
              <a:rPr lang="he-IL" dirty="0" smtClean="0"/>
              <a:t>כי עולם הפרסום כולו מבוסס על אשליות ויצירת תמונה שאינה קיימת במציאות. </a:t>
            </a:r>
          </a:p>
          <a:p>
            <a:pPr algn="r" rtl="1" fontAlgn="base"/>
            <a:r>
              <a:rPr lang="he-IL" dirty="0" smtClean="0"/>
              <a:t>הדבר קורה לא רק עם אנשים אלא גם בצילומי פרסומות של מזון, גם האוכל הטבעי לא נראה כפי שהוא מוצג בפרסומות.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55840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 fontAlgn="t">
              <a:buNone/>
            </a:pPr>
            <a:r>
              <a:rPr lang="he-IL" b="0" dirty="0" smtClean="0">
                <a:effectLst/>
              </a:rPr>
              <a:t/>
            </a:r>
            <a:br>
              <a:rPr lang="he-IL" b="0" dirty="0" smtClean="0">
                <a:effectLst/>
              </a:rPr>
            </a:br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הנחיות למורה/מד"ץ:</a:t>
            </a:r>
            <a:endParaRPr lang="he-IL" b="0" dirty="0" smtClean="0">
              <a:effectLst/>
            </a:endParaRPr>
          </a:p>
          <a:p>
            <a:pPr marL="457200" indent="-298450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הציגו את סרטון הצילום של האוכל: 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Food for ads</a:t>
            </a:r>
            <a:endParaRPr lang="he-IL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לאחר הצפיה בסרטונים קיימו דיון בשאלה "כיצד ולאיזה מטרה או מטרות יוצרות הפרסומות אשליה"?</a:t>
            </a:r>
          </a:p>
        </p:txBody>
      </p:sp>
    </p:spTree>
    <p:extLst>
      <p:ext uri="{BB962C8B-B14F-4D97-AF65-F5344CB8AC3E}">
        <p14:creationId xmlns:p14="http://schemas.microsoft.com/office/powerpoint/2010/main" val="228789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 fontAlgn="t">
              <a:buNone/>
            </a:pPr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סיכום ביניים</a:t>
            </a:r>
          </a:p>
          <a:p>
            <a:pPr marL="158750" indent="0" algn="r" rtl="1" fontAlgn="t">
              <a:buNone/>
            </a:pP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בסיום חלק זה של הפעילות, סכמו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את טקטיקות הפיתוי והמסרים בהן נעשה שימוש בפרסומות. למשל: </a:t>
            </a:r>
            <a:endParaRPr lang="he-IL" b="0" dirty="0" smtClean="0">
              <a:effectLst/>
            </a:endParaRPr>
          </a:p>
          <a:p>
            <a:pPr marL="158750" indent="0" algn="r" rtl="1" fontAlgn="t">
              <a:buNone/>
            </a:pP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הגזמה, יצירת אשליה - את/ה יכול להיראות כמו..., עטיפה מבריקה, אריזה מדהימה, מראה מתאים, הופעה מושכת, אוכל טעים,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מוצר מוצלח.</a:t>
            </a:r>
            <a:endParaRPr lang="he-IL" b="0" dirty="0" smtClean="0">
              <a:effectLst/>
            </a:endParaRPr>
          </a:p>
          <a:p>
            <a:pPr marL="158750" indent="0" algn="r" rtl="1">
              <a:buNone/>
            </a:pPr>
            <a:r>
              <a:rPr lang="he-IL" b="0" dirty="0" smtClean="0">
                <a:effectLst/>
              </a:rPr>
              <a:t/>
            </a:r>
            <a:br>
              <a:rPr lang="he-IL" b="0" dirty="0" smtClean="0">
                <a:effectLst/>
              </a:rPr>
            </a:br>
            <a:r>
              <a:rPr lang="he-IL" b="0" dirty="0" smtClean="0">
                <a:effectLst/>
              </a:rPr>
              <a:t/>
            </a:r>
            <a:br>
              <a:rPr lang="he-IL" b="0" dirty="0" smtClean="0">
                <a:effectLst/>
              </a:rPr>
            </a:br>
            <a:endParaRPr lang="he-IL" b="0" dirty="0" smtClean="0">
              <a:effectLst/>
            </a:endParaRPr>
          </a:p>
          <a:p>
            <a:pPr marL="158750" indent="0" algn="r" rtl="1">
              <a:buNone/>
            </a:pPr>
            <a:endParaRPr lang="en-US" dirty="0" smtClean="0"/>
          </a:p>
          <a:p>
            <a:pPr marL="158750" indent="0" algn="r" rtl="1">
              <a:buNone/>
            </a:pPr>
            <a:endParaRPr lang="en-US" dirty="0" smtClean="0"/>
          </a:p>
          <a:p>
            <a:pPr marL="158750" indent="0" algn="r" rtl="1" fontAlgn="t">
              <a:buNone/>
            </a:pPr>
            <a:endParaRPr lang="he-IL" b="0" dirty="0" smtClean="0">
              <a:effectLst/>
            </a:endParaRPr>
          </a:p>
          <a:p>
            <a:pPr marL="158750" indent="0" algn="r" rtl="1" fontAlgn="base">
              <a:buNone/>
            </a:pPr>
            <a:endParaRPr lang="en-US" dirty="0" smtClean="0"/>
          </a:p>
          <a:p>
            <a:pPr marL="158750" indent="0" algn="r" rtl="1">
              <a:buNone/>
            </a:pPr>
            <a:endParaRPr lang="en-US" dirty="0" smtClean="0"/>
          </a:p>
          <a:p>
            <a:pPr marL="15875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03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>
              <a:buNone/>
            </a:pPr>
            <a:r>
              <a:rPr lang="he-IL" b="1" dirty="0" smtClean="0"/>
              <a:t>הנחיות למד"ץ/מורה</a:t>
            </a:r>
          </a:p>
          <a:p>
            <a:pPr marL="158750" indent="0" algn="r" rtl="1">
              <a:buNone/>
            </a:pPr>
            <a:r>
              <a:rPr lang="he-IL" dirty="0" smtClean="0"/>
              <a:t>הציגו לתלמידים את המשימה.</a:t>
            </a:r>
          </a:p>
          <a:p>
            <a:pPr marL="158750" indent="0" algn="r" rtl="1">
              <a:buNone/>
            </a:pPr>
            <a:r>
              <a:rPr lang="he-IL" dirty="0" smtClean="0"/>
              <a:t>בתום הזמן בקשו מכל הזוגות להציג את הפרסומות שהכינו. תוכלו להציג את כל הפרסומות בתערכוה בכיתה.</a:t>
            </a:r>
          </a:p>
          <a:p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52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6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d70e22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d70e22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2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d70e22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d70e22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r" rtl="1">
              <a:buNone/>
            </a:pPr>
            <a:r>
              <a:rPr lang="he-IL" b="1" dirty="0" smtClean="0">
                <a:effectLst/>
              </a:rPr>
              <a:t>הנחיות למד"ץ</a:t>
            </a:r>
            <a:r>
              <a:rPr lang="he-IL" b="1" baseline="0" dirty="0" smtClean="0">
                <a:effectLst/>
              </a:rPr>
              <a:t>/מורה</a:t>
            </a:r>
            <a:r>
              <a:rPr lang="en-US" b="1" baseline="0" dirty="0" smtClean="0">
                <a:effectLst/>
              </a:rPr>
              <a:t>:</a:t>
            </a:r>
            <a:endParaRPr lang="he-IL" b="1" dirty="0" smtClean="0">
              <a:effectLst/>
            </a:endParaRPr>
          </a:p>
          <a:p>
            <a:pPr lvl="1" rtl="1" fontAlgn="base"/>
            <a:endParaRPr lang="he-IL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 algn="r" rtl="1" fontAlgn="base"/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הצביעו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על המסרים הבולטים בענן המילים.  למשל:</a:t>
            </a:r>
            <a:r>
              <a:rPr lang="he-IL" sz="10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מילים כגון </a:t>
            </a:r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אושר, בריאות, כושר, הופעה, הערכה עצמית, שייכות, מעמד חברתי, זהות, הרפתקאות, תגמול, הצלחה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 algn="r" rtl="1" fontAlgn="base"/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בקשו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מהתלמידים להצביע על  טקטיקות בהן נעשה שימוש בפרסומות למשל: טקטיקה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של פיתוי</a:t>
            </a:r>
            <a:endParaRPr lang="he-IL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99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d70e22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d70e22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r" rtl="1">
              <a:buNone/>
            </a:pPr>
            <a:r>
              <a:rPr lang="he-IL" b="1" dirty="0" smtClean="0">
                <a:effectLst/>
              </a:rPr>
              <a:t>הנחיות למד"ץ</a:t>
            </a:r>
            <a:r>
              <a:rPr lang="he-IL" b="1" baseline="0" dirty="0" smtClean="0">
                <a:effectLst/>
              </a:rPr>
              <a:t>/מורה</a:t>
            </a:r>
            <a:r>
              <a:rPr lang="en-US" b="1" baseline="0" dirty="0" smtClean="0">
                <a:effectLst/>
              </a:rPr>
              <a:t>:</a:t>
            </a:r>
            <a:endParaRPr lang="he-IL" b="1" baseline="0" dirty="0" smtClean="0">
              <a:effectLst/>
            </a:endParaRPr>
          </a:p>
          <a:p>
            <a:pPr marL="158750" indent="0" algn="r" rtl="1">
              <a:buNone/>
            </a:pPr>
            <a:endParaRPr lang="he-IL" b="0" dirty="0" smtClean="0">
              <a:effectLst/>
            </a:endParaRP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שאלו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את התלמידים "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מה מראים לנו בתמונה?" </a:t>
            </a: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ציינו שאלה הפנים של האלי ברי שחקנית הקולנוע האמריקנית.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ציינו בפני התלמידים שהתמונה הוצגה בכתבה </a:t>
            </a:r>
          </a:p>
          <a:p>
            <a:pPr marL="615950" lvl="1" indent="0" algn="r" rtl="1" fontAlgn="base">
              <a:buNone/>
            </a:pP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      הבאה: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How to Pick the Perfect Pair of Glasses, According to Your ...</a:t>
            </a: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הכתבה מתמקדת בשאלה כיצד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לבחור את זוג המשקפיים המושלם ואולם כל הדוגמאות הן של נשים מפורסמות שחקניות ו/או דוגמניות</a:t>
            </a:r>
            <a:endParaRPr lang="he-IL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63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d70e22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d70e22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r" rtl="1">
              <a:buNone/>
            </a:pPr>
            <a:r>
              <a:rPr lang="he-IL" b="1" dirty="0" smtClean="0">
                <a:effectLst/>
              </a:rPr>
              <a:t>הנחיות למד"ץ</a:t>
            </a:r>
            <a:r>
              <a:rPr lang="he-IL" b="1" baseline="0" dirty="0" smtClean="0">
                <a:effectLst/>
              </a:rPr>
              <a:t>/מורה</a:t>
            </a:r>
            <a:r>
              <a:rPr lang="en-US" b="1" baseline="0" dirty="0" smtClean="0">
                <a:effectLst/>
              </a:rPr>
              <a:t>:</a:t>
            </a:r>
            <a:endParaRPr lang="he-IL" b="1" baseline="0" dirty="0" smtClean="0">
              <a:effectLst/>
            </a:endParaRPr>
          </a:p>
          <a:p>
            <a:pPr marL="158750" indent="0" algn="r" rtl="1">
              <a:buNone/>
            </a:pPr>
            <a:endParaRPr lang="he-IL" b="0" dirty="0" smtClean="0">
              <a:effectLst/>
            </a:endParaRP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מקור התמונה בכתבה הבאה: 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How to Pick the Perfect Pair of Glasses, According to Your ...</a:t>
            </a: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הכתבה מתמקדת בשאלה: כיצד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לבחור זוג משקפיים המושלם ובכתבה כל הדוגמאות הן של נשים מפורסמות שחקניות ו/או דוגמניות. במילים אחרות</a:t>
            </a:r>
            <a:endParaRPr lang="he-IL" dirty="0" smtClean="0"/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מה בעצם מנסים לומר לנו? - "</a:t>
            </a:r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אם תקני משקפיים כאלה תיראי כמו שחקנית הקולנוע שבתמונה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". זהו המסר הנסתר בפרסומת זו.</a:t>
            </a: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לחיזוק המסר נתנו להיילי להחזיק ספר שכותרתו: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"בחורה בדומה לנו" משפט היכול להתפרש גם – "</a:t>
            </a:r>
            <a:r>
              <a:rPr lang="he-IL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בחורה כמוני</a:t>
            </a:r>
            <a:r>
              <a:rPr lang="he-IL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</a:t>
            </a:r>
            <a:endParaRPr lang="he-IL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 smtClean="0"/>
              <a:t>הנחיות למורה/מד"ץ: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הציגו בפני התלמידים את הגרפים והוסיפו את ההסבר למידע המוצג.</a:t>
            </a:r>
            <a:br>
              <a:rPr lang="he-IL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8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5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 fontAlgn="t">
              <a:buNone/>
            </a:pPr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הנחיות למד"ץ/מורה:</a:t>
            </a:r>
          </a:p>
          <a:p>
            <a:pPr algn="r" rtl="1" fontAlgn="t"/>
            <a:endParaRPr lang="he-IL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algn="r" rtl="1" fontAlgn="t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בסיום חלק זה של הפעילות, מומלץ להציג את הסרטון הבא העוסק בדרך שבה התקשורת משפיעה על האופן בו אנשים מעריכים את גופם.</a:t>
            </a:r>
          </a:p>
          <a:p>
            <a:pPr algn="r" rtl="1" fontAlgn="t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Media's Effects on Body Image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https://youtu.be/mRtjyAi5C3w</a:t>
            </a:r>
            <a:endParaRPr lang="en-US" b="0" dirty="0" smtClean="0">
              <a:effectLst/>
            </a:endParaRPr>
          </a:p>
          <a:p>
            <a:pPr algn="r" rtl="1" fontAlgn="t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8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 fontAlgn="t">
              <a:buNone/>
            </a:pPr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סיכום ביניים</a:t>
            </a:r>
            <a:endParaRPr lang="he-IL" b="0" dirty="0" smtClean="0">
              <a:effectLst/>
            </a:endParaRPr>
          </a:p>
          <a:p>
            <a:pPr marL="158750" indent="0" algn="r" rtl="1" fontAlgn="t">
              <a:buNone/>
            </a:pPr>
            <a:r>
              <a:rPr lang="he-IL" b="0" dirty="0" smtClean="0">
                <a:effectLst/>
              </a:rPr>
              <a:t/>
            </a:r>
            <a:br>
              <a:rPr lang="he-IL" b="0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3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מלבן 60"/>
          <p:cNvSpPr/>
          <p:nvPr/>
        </p:nvSpPr>
        <p:spPr>
          <a:xfrm>
            <a:off x="-52388" y="1"/>
            <a:ext cx="9196388" cy="263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-52388" y="1223962"/>
            <a:ext cx="54768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488" y="2632472"/>
            <a:ext cx="9060512" cy="2506266"/>
          </a:xfrm>
          <a:prstGeom prst="rect">
            <a:avLst/>
          </a:prstGeom>
          <a:solidFill>
            <a:srgbClr val="E3E67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8576" y="3843337"/>
            <a:ext cx="964406" cy="966788"/>
          </a:xfrm>
          <a:custGeom>
            <a:avLst/>
            <a:gdLst>
              <a:gd name="T0" fmla="*/ 406 w 810"/>
              <a:gd name="T1" fmla="*/ 812 h 812"/>
              <a:gd name="T2" fmla="*/ 0 w 810"/>
              <a:gd name="T3" fmla="*/ 812 h 812"/>
              <a:gd name="T4" fmla="*/ 0 w 810"/>
              <a:gd name="T5" fmla="*/ 404 h 812"/>
              <a:gd name="T6" fmla="*/ 0 w 810"/>
              <a:gd name="T7" fmla="*/ 404 h 812"/>
              <a:gd name="T8" fmla="*/ 2 w 810"/>
              <a:gd name="T9" fmla="*/ 364 h 812"/>
              <a:gd name="T10" fmla="*/ 8 w 810"/>
              <a:gd name="T11" fmla="*/ 324 h 812"/>
              <a:gd name="T12" fmla="*/ 18 w 810"/>
              <a:gd name="T13" fmla="*/ 284 h 812"/>
              <a:gd name="T14" fmla="*/ 32 w 810"/>
              <a:gd name="T15" fmla="*/ 248 h 812"/>
              <a:gd name="T16" fmla="*/ 48 w 810"/>
              <a:gd name="T17" fmla="*/ 212 h 812"/>
              <a:gd name="T18" fmla="*/ 68 w 810"/>
              <a:gd name="T19" fmla="*/ 178 h 812"/>
              <a:gd name="T20" fmla="*/ 92 w 810"/>
              <a:gd name="T21" fmla="*/ 148 h 812"/>
              <a:gd name="T22" fmla="*/ 118 w 810"/>
              <a:gd name="T23" fmla="*/ 118 h 812"/>
              <a:gd name="T24" fmla="*/ 146 w 810"/>
              <a:gd name="T25" fmla="*/ 92 h 812"/>
              <a:gd name="T26" fmla="*/ 178 w 810"/>
              <a:gd name="T27" fmla="*/ 70 h 812"/>
              <a:gd name="T28" fmla="*/ 212 w 810"/>
              <a:gd name="T29" fmla="*/ 50 h 812"/>
              <a:gd name="T30" fmla="*/ 246 w 810"/>
              <a:gd name="T31" fmla="*/ 32 h 812"/>
              <a:gd name="T32" fmla="*/ 284 w 810"/>
              <a:gd name="T33" fmla="*/ 18 h 812"/>
              <a:gd name="T34" fmla="*/ 322 w 810"/>
              <a:gd name="T35" fmla="*/ 8 h 812"/>
              <a:gd name="T36" fmla="*/ 362 w 810"/>
              <a:gd name="T37" fmla="*/ 2 h 812"/>
              <a:gd name="T38" fmla="*/ 404 w 810"/>
              <a:gd name="T39" fmla="*/ 0 h 812"/>
              <a:gd name="T40" fmla="*/ 810 w 810"/>
              <a:gd name="T41" fmla="*/ 0 h 812"/>
              <a:gd name="T42" fmla="*/ 810 w 810"/>
              <a:gd name="T43" fmla="*/ 408 h 812"/>
              <a:gd name="T44" fmla="*/ 810 w 810"/>
              <a:gd name="T45" fmla="*/ 408 h 812"/>
              <a:gd name="T46" fmla="*/ 808 w 810"/>
              <a:gd name="T47" fmla="*/ 450 h 812"/>
              <a:gd name="T48" fmla="*/ 802 w 810"/>
              <a:gd name="T49" fmla="*/ 490 h 812"/>
              <a:gd name="T50" fmla="*/ 792 w 810"/>
              <a:gd name="T51" fmla="*/ 528 h 812"/>
              <a:gd name="T52" fmla="*/ 778 w 810"/>
              <a:gd name="T53" fmla="*/ 564 h 812"/>
              <a:gd name="T54" fmla="*/ 762 w 810"/>
              <a:gd name="T55" fmla="*/ 600 h 812"/>
              <a:gd name="T56" fmla="*/ 742 w 810"/>
              <a:gd name="T57" fmla="*/ 634 h 812"/>
              <a:gd name="T58" fmla="*/ 718 w 810"/>
              <a:gd name="T59" fmla="*/ 664 h 812"/>
              <a:gd name="T60" fmla="*/ 692 w 810"/>
              <a:gd name="T61" fmla="*/ 694 h 812"/>
              <a:gd name="T62" fmla="*/ 664 w 810"/>
              <a:gd name="T63" fmla="*/ 720 h 812"/>
              <a:gd name="T64" fmla="*/ 632 w 810"/>
              <a:gd name="T65" fmla="*/ 742 h 812"/>
              <a:gd name="T66" fmla="*/ 600 w 810"/>
              <a:gd name="T67" fmla="*/ 762 h 812"/>
              <a:gd name="T68" fmla="*/ 564 w 810"/>
              <a:gd name="T69" fmla="*/ 780 h 812"/>
              <a:gd name="T70" fmla="*/ 526 w 810"/>
              <a:gd name="T71" fmla="*/ 794 h 812"/>
              <a:gd name="T72" fmla="*/ 488 w 810"/>
              <a:gd name="T73" fmla="*/ 804 h 812"/>
              <a:gd name="T74" fmla="*/ 448 w 810"/>
              <a:gd name="T75" fmla="*/ 810 h 812"/>
              <a:gd name="T76" fmla="*/ 406 w 810"/>
              <a:gd name="T77" fmla="*/ 812 h 812"/>
              <a:gd name="T78" fmla="*/ 406 w 810"/>
              <a:gd name="T79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10" h="812">
                <a:moveTo>
                  <a:pt x="406" y="812"/>
                </a:moveTo>
                <a:lnTo>
                  <a:pt x="0" y="812"/>
                </a:lnTo>
                <a:lnTo>
                  <a:pt x="0" y="404"/>
                </a:lnTo>
                <a:lnTo>
                  <a:pt x="0" y="404"/>
                </a:lnTo>
                <a:lnTo>
                  <a:pt x="2" y="364"/>
                </a:lnTo>
                <a:lnTo>
                  <a:pt x="8" y="324"/>
                </a:lnTo>
                <a:lnTo>
                  <a:pt x="18" y="284"/>
                </a:lnTo>
                <a:lnTo>
                  <a:pt x="32" y="248"/>
                </a:lnTo>
                <a:lnTo>
                  <a:pt x="48" y="212"/>
                </a:lnTo>
                <a:lnTo>
                  <a:pt x="68" y="178"/>
                </a:lnTo>
                <a:lnTo>
                  <a:pt x="92" y="148"/>
                </a:lnTo>
                <a:lnTo>
                  <a:pt x="118" y="118"/>
                </a:lnTo>
                <a:lnTo>
                  <a:pt x="146" y="92"/>
                </a:lnTo>
                <a:lnTo>
                  <a:pt x="178" y="70"/>
                </a:lnTo>
                <a:lnTo>
                  <a:pt x="212" y="50"/>
                </a:lnTo>
                <a:lnTo>
                  <a:pt x="246" y="32"/>
                </a:lnTo>
                <a:lnTo>
                  <a:pt x="284" y="18"/>
                </a:lnTo>
                <a:lnTo>
                  <a:pt x="322" y="8"/>
                </a:lnTo>
                <a:lnTo>
                  <a:pt x="362" y="2"/>
                </a:lnTo>
                <a:lnTo>
                  <a:pt x="404" y="0"/>
                </a:lnTo>
                <a:lnTo>
                  <a:pt x="810" y="0"/>
                </a:lnTo>
                <a:lnTo>
                  <a:pt x="810" y="408"/>
                </a:lnTo>
                <a:lnTo>
                  <a:pt x="810" y="408"/>
                </a:lnTo>
                <a:lnTo>
                  <a:pt x="808" y="450"/>
                </a:lnTo>
                <a:lnTo>
                  <a:pt x="802" y="490"/>
                </a:lnTo>
                <a:lnTo>
                  <a:pt x="792" y="528"/>
                </a:lnTo>
                <a:lnTo>
                  <a:pt x="778" y="564"/>
                </a:lnTo>
                <a:lnTo>
                  <a:pt x="762" y="600"/>
                </a:lnTo>
                <a:lnTo>
                  <a:pt x="742" y="634"/>
                </a:lnTo>
                <a:lnTo>
                  <a:pt x="718" y="664"/>
                </a:lnTo>
                <a:lnTo>
                  <a:pt x="692" y="694"/>
                </a:lnTo>
                <a:lnTo>
                  <a:pt x="664" y="720"/>
                </a:lnTo>
                <a:lnTo>
                  <a:pt x="632" y="742"/>
                </a:lnTo>
                <a:lnTo>
                  <a:pt x="600" y="762"/>
                </a:lnTo>
                <a:lnTo>
                  <a:pt x="564" y="780"/>
                </a:lnTo>
                <a:lnTo>
                  <a:pt x="526" y="794"/>
                </a:lnTo>
                <a:lnTo>
                  <a:pt x="488" y="804"/>
                </a:lnTo>
                <a:lnTo>
                  <a:pt x="448" y="810"/>
                </a:lnTo>
                <a:lnTo>
                  <a:pt x="406" y="812"/>
                </a:lnTo>
                <a:lnTo>
                  <a:pt x="406" y="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60" name="קבוצה 59"/>
          <p:cNvGrpSpPr/>
          <p:nvPr/>
        </p:nvGrpSpPr>
        <p:grpSpPr>
          <a:xfrm>
            <a:off x="8165306" y="4485138"/>
            <a:ext cx="766763" cy="288131"/>
            <a:chOff x="10899775" y="6148388"/>
            <a:chExt cx="1022350" cy="384175"/>
          </a:xfrm>
          <a:solidFill>
            <a:schemeClr val="tx1"/>
          </a:solidFill>
        </p:grpSpPr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10950575" y="6148388"/>
              <a:ext cx="971550" cy="288925"/>
            </a:xfrm>
            <a:custGeom>
              <a:avLst/>
              <a:gdLst>
                <a:gd name="T0" fmla="*/ 592 w 612"/>
                <a:gd name="T1" fmla="*/ 62 h 182"/>
                <a:gd name="T2" fmla="*/ 556 w 612"/>
                <a:gd name="T3" fmla="*/ 104 h 182"/>
                <a:gd name="T4" fmla="*/ 560 w 612"/>
                <a:gd name="T5" fmla="*/ 62 h 182"/>
                <a:gd name="T6" fmla="*/ 612 w 612"/>
                <a:gd name="T7" fmla="*/ 46 h 182"/>
                <a:gd name="T8" fmla="*/ 534 w 612"/>
                <a:gd name="T9" fmla="*/ 84 h 182"/>
                <a:gd name="T10" fmla="*/ 546 w 612"/>
                <a:gd name="T11" fmla="*/ 104 h 182"/>
                <a:gd name="T12" fmla="*/ 514 w 612"/>
                <a:gd name="T13" fmla="*/ 86 h 182"/>
                <a:gd name="T14" fmla="*/ 488 w 612"/>
                <a:gd name="T15" fmla="*/ 104 h 182"/>
                <a:gd name="T16" fmla="*/ 554 w 612"/>
                <a:gd name="T17" fmla="*/ 46 h 182"/>
                <a:gd name="T18" fmla="*/ 558 w 612"/>
                <a:gd name="T19" fmla="*/ 56 h 182"/>
                <a:gd name="T20" fmla="*/ 544 w 612"/>
                <a:gd name="T21" fmla="*/ 80 h 182"/>
                <a:gd name="T22" fmla="*/ 540 w 612"/>
                <a:gd name="T23" fmla="*/ 60 h 182"/>
                <a:gd name="T24" fmla="*/ 520 w 612"/>
                <a:gd name="T25" fmla="*/ 70 h 182"/>
                <a:gd name="T26" fmla="*/ 540 w 612"/>
                <a:gd name="T27" fmla="*/ 62 h 182"/>
                <a:gd name="T28" fmla="*/ 466 w 612"/>
                <a:gd name="T29" fmla="*/ 104 h 182"/>
                <a:gd name="T30" fmla="*/ 444 w 612"/>
                <a:gd name="T31" fmla="*/ 96 h 182"/>
                <a:gd name="T32" fmla="*/ 436 w 612"/>
                <a:gd name="T33" fmla="*/ 74 h 182"/>
                <a:gd name="T34" fmla="*/ 454 w 612"/>
                <a:gd name="T35" fmla="*/ 46 h 182"/>
                <a:gd name="T36" fmla="*/ 472 w 612"/>
                <a:gd name="T37" fmla="*/ 44 h 182"/>
                <a:gd name="T38" fmla="*/ 494 w 612"/>
                <a:gd name="T39" fmla="*/ 68 h 182"/>
                <a:gd name="T40" fmla="*/ 492 w 612"/>
                <a:gd name="T41" fmla="*/ 86 h 182"/>
                <a:gd name="T42" fmla="*/ 466 w 612"/>
                <a:gd name="T43" fmla="*/ 104 h 182"/>
                <a:gd name="T44" fmla="*/ 460 w 612"/>
                <a:gd name="T45" fmla="*/ 60 h 182"/>
                <a:gd name="T46" fmla="*/ 452 w 612"/>
                <a:gd name="T47" fmla="*/ 74 h 182"/>
                <a:gd name="T48" fmla="*/ 466 w 612"/>
                <a:gd name="T49" fmla="*/ 88 h 182"/>
                <a:gd name="T50" fmla="*/ 480 w 612"/>
                <a:gd name="T51" fmla="*/ 80 h 182"/>
                <a:gd name="T52" fmla="*/ 478 w 612"/>
                <a:gd name="T53" fmla="*/ 62 h 182"/>
                <a:gd name="T54" fmla="*/ 476 w 612"/>
                <a:gd name="T55" fmla="*/ 182 h 182"/>
                <a:gd name="T56" fmla="*/ 422 w 612"/>
                <a:gd name="T57" fmla="*/ 130 h 182"/>
                <a:gd name="T58" fmla="*/ 384 w 612"/>
                <a:gd name="T59" fmla="*/ 160 h 182"/>
                <a:gd name="T60" fmla="*/ 344 w 612"/>
                <a:gd name="T61" fmla="*/ 156 h 182"/>
                <a:gd name="T62" fmla="*/ 538 w 612"/>
                <a:gd name="T63" fmla="*/ 182 h 182"/>
                <a:gd name="T64" fmla="*/ 372 w 612"/>
                <a:gd name="T65" fmla="*/ 48 h 182"/>
                <a:gd name="T66" fmla="*/ 352 w 612"/>
                <a:gd name="T67" fmla="*/ 34 h 182"/>
                <a:gd name="T68" fmla="*/ 356 w 612"/>
                <a:gd name="T69" fmla="*/ 8 h 182"/>
                <a:gd name="T70" fmla="*/ 380 w 612"/>
                <a:gd name="T71" fmla="*/ 2 h 182"/>
                <a:gd name="T72" fmla="*/ 394 w 612"/>
                <a:gd name="T73" fmla="*/ 24 h 182"/>
                <a:gd name="T74" fmla="*/ 372 w 612"/>
                <a:gd name="T75" fmla="*/ 48 h 182"/>
                <a:gd name="T76" fmla="*/ 284 w 612"/>
                <a:gd name="T77" fmla="*/ 160 h 182"/>
                <a:gd name="T78" fmla="*/ 334 w 612"/>
                <a:gd name="T79" fmla="*/ 62 h 182"/>
                <a:gd name="T80" fmla="*/ 326 w 612"/>
                <a:gd name="T81" fmla="*/ 160 h 182"/>
                <a:gd name="T82" fmla="*/ 224 w 612"/>
                <a:gd name="T83" fmla="*/ 158 h 182"/>
                <a:gd name="T84" fmla="*/ 206 w 612"/>
                <a:gd name="T85" fmla="*/ 100 h 182"/>
                <a:gd name="T86" fmla="*/ 316 w 612"/>
                <a:gd name="T87" fmla="*/ 62 h 182"/>
                <a:gd name="T88" fmla="*/ 224 w 612"/>
                <a:gd name="T89" fmla="*/ 160 h 182"/>
                <a:gd name="T90" fmla="*/ 0 w 612"/>
                <a:gd name="T91" fmla="*/ 34 h 182"/>
                <a:gd name="T92" fmla="*/ 142 w 612"/>
                <a:gd name="T93" fmla="*/ 102 h 182"/>
                <a:gd name="T94" fmla="*/ 210 w 612"/>
                <a:gd name="T95" fmla="*/ 62 h 182"/>
                <a:gd name="T96" fmla="*/ 148 w 612"/>
                <a:gd name="T97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182">
                  <a:moveTo>
                    <a:pt x="604" y="62"/>
                  </a:moveTo>
                  <a:lnTo>
                    <a:pt x="604" y="62"/>
                  </a:lnTo>
                  <a:lnTo>
                    <a:pt x="592" y="62"/>
                  </a:lnTo>
                  <a:lnTo>
                    <a:pt x="592" y="62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56" y="104"/>
                  </a:lnTo>
                  <a:lnTo>
                    <a:pt x="556" y="104"/>
                  </a:lnTo>
                  <a:lnTo>
                    <a:pt x="572" y="62"/>
                  </a:lnTo>
                  <a:lnTo>
                    <a:pt x="572" y="62"/>
                  </a:lnTo>
                  <a:lnTo>
                    <a:pt x="560" y="62"/>
                  </a:lnTo>
                  <a:lnTo>
                    <a:pt x="560" y="62"/>
                  </a:lnTo>
                  <a:lnTo>
                    <a:pt x="566" y="46"/>
                  </a:lnTo>
                  <a:lnTo>
                    <a:pt x="566" y="46"/>
                  </a:lnTo>
                  <a:lnTo>
                    <a:pt x="612" y="46"/>
                  </a:lnTo>
                  <a:lnTo>
                    <a:pt x="612" y="46"/>
                  </a:lnTo>
                  <a:lnTo>
                    <a:pt x="604" y="62"/>
                  </a:lnTo>
                  <a:lnTo>
                    <a:pt x="604" y="62"/>
                  </a:lnTo>
                  <a:close/>
                  <a:moveTo>
                    <a:pt x="534" y="84"/>
                  </a:moveTo>
                  <a:lnTo>
                    <a:pt x="534" y="84"/>
                  </a:lnTo>
                  <a:lnTo>
                    <a:pt x="536" y="86"/>
                  </a:lnTo>
                  <a:lnTo>
                    <a:pt x="536" y="86"/>
                  </a:lnTo>
                  <a:lnTo>
                    <a:pt x="546" y="104"/>
                  </a:lnTo>
                  <a:lnTo>
                    <a:pt x="546" y="104"/>
                  </a:lnTo>
                  <a:lnTo>
                    <a:pt x="524" y="104"/>
                  </a:lnTo>
                  <a:lnTo>
                    <a:pt x="524" y="104"/>
                  </a:lnTo>
                  <a:lnTo>
                    <a:pt x="520" y="94"/>
                  </a:lnTo>
                  <a:lnTo>
                    <a:pt x="514" y="86"/>
                  </a:lnTo>
                  <a:lnTo>
                    <a:pt x="514" y="86"/>
                  </a:lnTo>
                  <a:lnTo>
                    <a:pt x="506" y="104"/>
                  </a:lnTo>
                  <a:lnTo>
                    <a:pt x="506" y="104"/>
                  </a:lnTo>
                  <a:lnTo>
                    <a:pt x="488" y="104"/>
                  </a:lnTo>
                  <a:lnTo>
                    <a:pt x="488" y="104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54" y="46"/>
                  </a:lnTo>
                  <a:lnTo>
                    <a:pt x="554" y="46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8" y="56"/>
                  </a:lnTo>
                  <a:lnTo>
                    <a:pt x="558" y="62"/>
                  </a:lnTo>
                  <a:lnTo>
                    <a:pt x="556" y="68"/>
                  </a:lnTo>
                  <a:lnTo>
                    <a:pt x="552" y="72"/>
                  </a:lnTo>
                  <a:lnTo>
                    <a:pt x="544" y="80"/>
                  </a:lnTo>
                  <a:lnTo>
                    <a:pt x="534" y="84"/>
                  </a:lnTo>
                  <a:lnTo>
                    <a:pt x="534" y="84"/>
                  </a:lnTo>
                  <a:close/>
                  <a:moveTo>
                    <a:pt x="540" y="60"/>
                  </a:moveTo>
                  <a:lnTo>
                    <a:pt x="540" y="60"/>
                  </a:lnTo>
                  <a:lnTo>
                    <a:pt x="524" y="60"/>
                  </a:lnTo>
                  <a:lnTo>
                    <a:pt x="524" y="60"/>
                  </a:lnTo>
                  <a:lnTo>
                    <a:pt x="520" y="70"/>
                  </a:lnTo>
                  <a:lnTo>
                    <a:pt x="520" y="70"/>
                  </a:lnTo>
                  <a:lnTo>
                    <a:pt x="528" y="70"/>
                  </a:lnTo>
                  <a:lnTo>
                    <a:pt x="534" y="70"/>
                  </a:lnTo>
                  <a:lnTo>
                    <a:pt x="538" y="6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0" y="60"/>
                  </a:lnTo>
                  <a:lnTo>
                    <a:pt x="540" y="60"/>
                  </a:lnTo>
                  <a:close/>
                  <a:moveTo>
                    <a:pt x="466" y="104"/>
                  </a:moveTo>
                  <a:lnTo>
                    <a:pt x="466" y="104"/>
                  </a:lnTo>
                  <a:lnTo>
                    <a:pt x="460" y="104"/>
                  </a:lnTo>
                  <a:lnTo>
                    <a:pt x="454" y="102"/>
                  </a:lnTo>
                  <a:lnTo>
                    <a:pt x="444" y="96"/>
                  </a:lnTo>
                  <a:lnTo>
                    <a:pt x="438" y="86"/>
                  </a:lnTo>
                  <a:lnTo>
                    <a:pt x="436" y="80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68"/>
                  </a:lnTo>
                  <a:lnTo>
                    <a:pt x="438" y="62"/>
                  </a:lnTo>
                  <a:lnTo>
                    <a:pt x="444" y="52"/>
                  </a:lnTo>
                  <a:lnTo>
                    <a:pt x="454" y="46"/>
                  </a:lnTo>
                  <a:lnTo>
                    <a:pt x="460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72" y="44"/>
                  </a:lnTo>
                  <a:lnTo>
                    <a:pt x="478" y="46"/>
                  </a:lnTo>
                  <a:lnTo>
                    <a:pt x="486" y="52"/>
                  </a:lnTo>
                  <a:lnTo>
                    <a:pt x="492" y="62"/>
                  </a:lnTo>
                  <a:lnTo>
                    <a:pt x="494" y="68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4" y="80"/>
                  </a:lnTo>
                  <a:lnTo>
                    <a:pt x="492" y="86"/>
                  </a:lnTo>
                  <a:lnTo>
                    <a:pt x="486" y="96"/>
                  </a:lnTo>
                  <a:lnTo>
                    <a:pt x="478" y="102"/>
                  </a:lnTo>
                  <a:lnTo>
                    <a:pt x="472" y="104"/>
                  </a:lnTo>
                  <a:lnTo>
                    <a:pt x="466" y="104"/>
                  </a:lnTo>
                  <a:lnTo>
                    <a:pt x="466" y="104"/>
                  </a:lnTo>
                  <a:close/>
                  <a:moveTo>
                    <a:pt x="466" y="58"/>
                  </a:moveTo>
                  <a:lnTo>
                    <a:pt x="466" y="58"/>
                  </a:lnTo>
                  <a:lnTo>
                    <a:pt x="460" y="60"/>
                  </a:lnTo>
                  <a:lnTo>
                    <a:pt x="456" y="62"/>
                  </a:lnTo>
                  <a:lnTo>
                    <a:pt x="454" y="68"/>
                  </a:lnTo>
                  <a:lnTo>
                    <a:pt x="452" y="74"/>
                  </a:lnTo>
                  <a:lnTo>
                    <a:pt x="452" y="74"/>
                  </a:lnTo>
                  <a:lnTo>
                    <a:pt x="454" y="80"/>
                  </a:lnTo>
                  <a:lnTo>
                    <a:pt x="456" y="84"/>
                  </a:lnTo>
                  <a:lnTo>
                    <a:pt x="460" y="88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72" y="88"/>
                  </a:lnTo>
                  <a:lnTo>
                    <a:pt x="478" y="84"/>
                  </a:lnTo>
                  <a:lnTo>
                    <a:pt x="480" y="80"/>
                  </a:lnTo>
                  <a:lnTo>
                    <a:pt x="482" y="74"/>
                  </a:lnTo>
                  <a:lnTo>
                    <a:pt x="482" y="74"/>
                  </a:lnTo>
                  <a:lnTo>
                    <a:pt x="480" y="68"/>
                  </a:lnTo>
                  <a:lnTo>
                    <a:pt x="478" y="62"/>
                  </a:lnTo>
                  <a:lnTo>
                    <a:pt x="472" y="60"/>
                  </a:lnTo>
                  <a:lnTo>
                    <a:pt x="466" y="58"/>
                  </a:lnTo>
                  <a:lnTo>
                    <a:pt x="466" y="58"/>
                  </a:lnTo>
                  <a:close/>
                  <a:moveTo>
                    <a:pt x="476" y="182"/>
                  </a:moveTo>
                  <a:lnTo>
                    <a:pt x="476" y="182"/>
                  </a:lnTo>
                  <a:lnTo>
                    <a:pt x="464" y="168"/>
                  </a:lnTo>
                  <a:lnTo>
                    <a:pt x="444" y="148"/>
                  </a:lnTo>
                  <a:lnTo>
                    <a:pt x="422" y="130"/>
                  </a:lnTo>
                  <a:lnTo>
                    <a:pt x="412" y="124"/>
                  </a:lnTo>
                  <a:lnTo>
                    <a:pt x="406" y="120"/>
                  </a:lnTo>
                  <a:lnTo>
                    <a:pt x="406" y="120"/>
                  </a:lnTo>
                  <a:lnTo>
                    <a:pt x="384" y="160"/>
                  </a:lnTo>
                  <a:lnTo>
                    <a:pt x="384" y="160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98" y="58"/>
                  </a:lnTo>
                  <a:lnTo>
                    <a:pt x="398" y="58"/>
                  </a:lnTo>
                  <a:lnTo>
                    <a:pt x="538" y="182"/>
                  </a:lnTo>
                  <a:lnTo>
                    <a:pt x="538" y="182"/>
                  </a:lnTo>
                  <a:lnTo>
                    <a:pt x="476" y="182"/>
                  </a:lnTo>
                  <a:lnTo>
                    <a:pt x="476" y="182"/>
                  </a:lnTo>
                  <a:close/>
                  <a:moveTo>
                    <a:pt x="372" y="48"/>
                  </a:moveTo>
                  <a:lnTo>
                    <a:pt x="372" y="48"/>
                  </a:lnTo>
                  <a:lnTo>
                    <a:pt x="364" y="46"/>
                  </a:lnTo>
                  <a:lnTo>
                    <a:pt x="356" y="40"/>
                  </a:lnTo>
                  <a:lnTo>
                    <a:pt x="352" y="34"/>
                  </a:lnTo>
                  <a:lnTo>
                    <a:pt x="350" y="24"/>
                  </a:lnTo>
                  <a:lnTo>
                    <a:pt x="350" y="24"/>
                  </a:lnTo>
                  <a:lnTo>
                    <a:pt x="352" y="16"/>
                  </a:lnTo>
                  <a:lnTo>
                    <a:pt x="356" y="8"/>
                  </a:lnTo>
                  <a:lnTo>
                    <a:pt x="364" y="2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0" y="2"/>
                  </a:lnTo>
                  <a:lnTo>
                    <a:pt x="388" y="8"/>
                  </a:lnTo>
                  <a:lnTo>
                    <a:pt x="392" y="16"/>
                  </a:lnTo>
                  <a:lnTo>
                    <a:pt x="394" y="24"/>
                  </a:lnTo>
                  <a:lnTo>
                    <a:pt x="394" y="24"/>
                  </a:lnTo>
                  <a:lnTo>
                    <a:pt x="392" y="34"/>
                  </a:lnTo>
                  <a:lnTo>
                    <a:pt x="388" y="40"/>
                  </a:lnTo>
                  <a:lnTo>
                    <a:pt x="380" y="46"/>
                  </a:lnTo>
                  <a:lnTo>
                    <a:pt x="372" y="48"/>
                  </a:lnTo>
                  <a:lnTo>
                    <a:pt x="372" y="48"/>
                  </a:lnTo>
                  <a:close/>
                  <a:moveTo>
                    <a:pt x="326" y="160"/>
                  </a:moveTo>
                  <a:lnTo>
                    <a:pt x="326" y="160"/>
                  </a:lnTo>
                  <a:lnTo>
                    <a:pt x="284" y="160"/>
                  </a:lnTo>
                  <a:lnTo>
                    <a:pt x="284" y="160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334" y="62"/>
                  </a:lnTo>
                  <a:lnTo>
                    <a:pt x="334" y="62"/>
                  </a:lnTo>
                  <a:lnTo>
                    <a:pt x="376" y="62"/>
                  </a:lnTo>
                  <a:lnTo>
                    <a:pt x="376" y="62"/>
                  </a:lnTo>
                  <a:lnTo>
                    <a:pt x="326" y="160"/>
                  </a:lnTo>
                  <a:lnTo>
                    <a:pt x="326" y="160"/>
                  </a:lnTo>
                  <a:close/>
                  <a:moveTo>
                    <a:pt x="224" y="160"/>
                  </a:moveTo>
                  <a:lnTo>
                    <a:pt x="224" y="160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54" y="100"/>
                  </a:lnTo>
                  <a:lnTo>
                    <a:pt x="254" y="100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262" y="160"/>
                  </a:lnTo>
                  <a:lnTo>
                    <a:pt x="262" y="160"/>
                  </a:lnTo>
                  <a:lnTo>
                    <a:pt x="224" y="160"/>
                  </a:lnTo>
                  <a:lnTo>
                    <a:pt x="224" y="160"/>
                  </a:lnTo>
                  <a:close/>
                  <a:moveTo>
                    <a:pt x="148" y="168"/>
                  </a:moveTo>
                  <a:lnTo>
                    <a:pt x="148" y="16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48" y="168"/>
                  </a:lnTo>
                  <a:lnTo>
                    <a:pt x="148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8" name="Freeform 53"/>
            <p:cNvSpPr>
              <a:spLocks noEditPoints="1"/>
            </p:cNvSpPr>
            <p:nvPr/>
          </p:nvSpPr>
          <p:spPr bwMode="auto">
            <a:xfrm>
              <a:off x="10899775" y="6164263"/>
              <a:ext cx="923925" cy="368300"/>
            </a:xfrm>
            <a:custGeom>
              <a:avLst/>
              <a:gdLst>
                <a:gd name="T0" fmla="*/ 552 w 582"/>
                <a:gd name="T1" fmla="*/ 92 h 232"/>
                <a:gd name="T2" fmla="*/ 550 w 582"/>
                <a:gd name="T3" fmla="*/ 86 h 232"/>
                <a:gd name="T4" fmla="*/ 532 w 582"/>
                <a:gd name="T5" fmla="*/ 112 h 232"/>
                <a:gd name="T6" fmla="*/ 468 w 582"/>
                <a:gd name="T7" fmla="*/ 152 h 232"/>
                <a:gd name="T8" fmla="*/ 352 w 582"/>
                <a:gd name="T9" fmla="*/ 190 h 232"/>
                <a:gd name="T10" fmla="*/ 252 w 582"/>
                <a:gd name="T11" fmla="*/ 206 h 232"/>
                <a:gd name="T12" fmla="*/ 118 w 582"/>
                <a:gd name="T13" fmla="*/ 202 h 232"/>
                <a:gd name="T14" fmla="*/ 56 w 582"/>
                <a:gd name="T15" fmla="*/ 184 h 232"/>
                <a:gd name="T16" fmla="*/ 34 w 582"/>
                <a:gd name="T17" fmla="*/ 162 h 232"/>
                <a:gd name="T18" fmla="*/ 30 w 582"/>
                <a:gd name="T19" fmla="*/ 144 h 232"/>
                <a:gd name="T20" fmla="*/ 46 w 582"/>
                <a:gd name="T21" fmla="*/ 116 h 232"/>
                <a:gd name="T22" fmla="*/ 96 w 582"/>
                <a:gd name="T23" fmla="*/ 80 h 232"/>
                <a:gd name="T24" fmla="*/ 224 w 582"/>
                <a:gd name="T25" fmla="*/ 34 h 232"/>
                <a:gd name="T26" fmla="*/ 320 w 582"/>
                <a:gd name="T27" fmla="*/ 18 h 232"/>
                <a:gd name="T28" fmla="*/ 434 w 582"/>
                <a:gd name="T29" fmla="*/ 16 h 232"/>
                <a:gd name="T30" fmla="*/ 516 w 582"/>
                <a:gd name="T31" fmla="*/ 34 h 232"/>
                <a:gd name="T32" fmla="*/ 538 w 582"/>
                <a:gd name="T33" fmla="*/ 32 h 232"/>
                <a:gd name="T34" fmla="*/ 552 w 582"/>
                <a:gd name="T35" fmla="*/ 26 h 232"/>
                <a:gd name="T36" fmla="*/ 484 w 582"/>
                <a:gd name="T37" fmla="*/ 6 h 232"/>
                <a:gd name="T38" fmla="*/ 364 w 582"/>
                <a:gd name="T39" fmla="*/ 2 h 232"/>
                <a:gd name="T40" fmla="*/ 272 w 582"/>
                <a:gd name="T41" fmla="*/ 12 h 232"/>
                <a:gd name="T42" fmla="*/ 112 w 582"/>
                <a:gd name="T43" fmla="*/ 60 h 232"/>
                <a:gd name="T44" fmla="*/ 54 w 582"/>
                <a:gd name="T45" fmla="*/ 92 h 232"/>
                <a:gd name="T46" fmla="*/ 16 w 582"/>
                <a:gd name="T47" fmla="*/ 126 h 232"/>
                <a:gd name="T48" fmla="*/ 0 w 582"/>
                <a:gd name="T49" fmla="*/ 158 h 232"/>
                <a:gd name="T50" fmla="*/ 4 w 582"/>
                <a:gd name="T51" fmla="*/ 180 h 232"/>
                <a:gd name="T52" fmla="*/ 30 w 582"/>
                <a:gd name="T53" fmla="*/ 206 h 232"/>
                <a:gd name="T54" fmla="*/ 80 w 582"/>
                <a:gd name="T55" fmla="*/ 224 h 232"/>
                <a:gd name="T56" fmla="*/ 144 w 582"/>
                <a:gd name="T57" fmla="*/ 232 h 232"/>
                <a:gd name="T58" fmla="*/ 312 w 582"/>
                <a:gd name="T59" fmla="*/ 220 h 232"/>
                <a:gd name="T60" fmla="*/ 402 w 582"/>
                <a:gd name="T61" fmla="*/ 196 h 232"/>
                <a:gd name="T62" fmla="*/ 512 w 582"/>
                <a:gd name="T63" fmla="*/ 150 h 232"/>
                <a:gd name="T64" fmla="*/ 568 w 582"/>
                <a:gd name="T65" fmla="*/ 106 h 232"/>
                <a:gd name="T66" fmla="*/ 552 w 582"/>
                <a:gd name="T67" fmla="*/ 94 h 232"/>
                <a:gd name="T68" fmla="*/ 570 w 582"/>
                <a:gd name="T69" fmla="*/ 72 h 232"/>
                <a:gd name="T70" fmla="*/ 580 w 582"/>
                <a:gd name="T71" fmla="*/ 66 h 232"/>
                <a:gd name="T72" fmla="*/ 582 w 582"/>
                <a:gd name="T73" fmla="*/ 62 h 232"/>
                <a:gd name="T74" fmla="*/ 576 w 582"/>
                <a:gd name="T75" fmla="*/ 48 h 232"/>
                <a:gd name="T76" fmla="*/ 540 w 582"/>
                <a:gd name="T77" fmla="*/ 34 h 232"/>
                <a:gd name="T78" fmla="*/ 542 w 582"/>
                <a:gd name="T79" fmla="*/ 50 h 232"/>
                <a:gd name="T80" fmla="*/ 552 w 582"/>
                <a:gd name="T81" fmla="*/ 68 h 232"/>
                <a:gd name="T82" fmla="*/ 550 w 582"/>
                <a:gd name="T83" fmla="*/ 84 h 232"/>
                <a:gd name="T84" fmla="*/ 554 w 582"/>
                <a:gd name="T85" fmla="*/ 90 h 232"/>
                <a:gd name="T86" fmla="*/ 576 w 582"/>
                <a:gd name="T87" fmla="*/ 94 h 232"/>
                <a:gd name="T88" fmla="*/ 568 w 582"/>
                <a:gd name="T89" fmla="*/ 76 h 232"/>
                <a:gd name="T90" fmla="*/ 552 w 582"/>
                <a:gd name="T91" fmla="*/ 60 h 232"/>
                <a:gd name="T92" fmla="*/ 572 w 582"/>
                <a:gd name="T93" fmla="*/ 50 h 232"/>
                <a:gd name="T94" fmla="*/ 570 w 582"/>
                <a:gd name="T95" fmla="*/ 56 h 232"/>
                <a:gd name="T96" fmla="*/ 552 w 582"/>
                <a:gd name="T97" fmla="*/ 60 h 232"/>
                <a:gd name="T98" fmla="*/ 578 w 582"/>
                <a:gd name="T99" fmla="*/ 72 h 232"/>
                <a:gd name="T100" fmla="*/ 570 w 582"/>
                <a:gd name="T101" fmla="*/ 74 h 232"/>
                <a:gd name="T102" fmla="*/ 578 w 582"/>
                <a:gd name="T103" fmla="*/ 90 h 232"/>
                <a:gd name="T104" fmla="*/ 582 w 582"/>
                <a:gd name="T105" fmla="*/ 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2" h="232">
                  <a:moveTo>
                    <a:pt x="552" y="94"/>
                  </a:moveTo>
                  <a:lnTo>
                    <a:pt x="552" y="94"/>
                  </a:lnTo>
                  <a:lnTo>
                    <a:pt x="552" y="92"/>
                  </a:lnTo>
                  <a:lnTo>
                    <a:pt x="550" y="90"/>
                  </a:lnTo>
                  <a:lnTo>
                    <a:pt x="550" y="86"/>
                  </a:lnTo>
                  <a:lnTo>
                    <a:pt x="550" y="86"/>
                  </a:lnTo>
                  <a:lnTo>
                    <a:pt x="546" y="94"/>
                  </a:lnTo>
                  <a:lnTo>
                    <a:pt x="540" y="104"/>
                  </a:lnTo>
                  <a:lnTo>
                    <a:pt x="532" y="112"/>
                  </a:lnTo>
                  <a:lnTo>
                    <a:pt x="522" y="120"/>
                  </a:lnTo>
                  <a:lnTo>
                    <a:pt x="498" y="136"/>
                  </a:lnTo>
                  <a:lnTo>
                    <a:pt x="468" y="152"/>
                  </a:lnTo>
                  <a:lnTo>
                    <a:pt x="434" y="166"/>
                  </a:lnTo>
                  <a:lnTo>
                    <a:pt x="394" y="178"/>
                  </a:lnTo>
                  <a:lnTo>
                    <a:pt x="352" y="190"/>
                  </a:lnTo>
                  <a:lnTo>
                    <a:pt x="306" y="198"/>
                  </a:lnTo>
                  <a:lnTo>
                    <a:pt x="306" y="198"/>
                  </a:lnTo>
                  <a:lnTo>
                    <a:pt x="252" y="206"/>
                  </a:lnTo>
                  <a:lnTo>
                    <a:pt x="202" y="208"/>
                  </a:lnTo>
                  <a:lnTo>
                    <a:pt x="158" y="208"/>
                  </a:lnTo>
                  <a:lnTo>
                    <a:pt x="118" y="202"/>
                  </a:lnTo>
                  <a:lnTo>
                    <a:pt x="84" y="196"/>
                  </a:lnTo>
                  <a:lnTo>
                    <a:pt x="68" y="190"/>
                  </a:lnTo>
                  <a:lnTo>
                    <a:pt x="56" y="184"/>
                  </a:lnTo>
                  <a:lnTo>
                    <a:pt x="46" y="178"/>
                  </a:lnTo>
                  <a:lnTo>
                    <a:pt x="38" y="170"/>
                  </a:lnTo>
                  <a:lnTo>
                    <a:pt x="34" y="162"/>
                  </a:lnTo>
                  <a:lnTo>
                    <a:pt x="30" y="154"/>
                  </a:lnTo>
                  <a:lnTo>
                    <a:pt x="30" y="154"/>
                  </a:lnTo>
                  <a:lnTo>
                    <a:pt x="30" y="144"/>
                  </a:lnTo>
                  <a:lnTo>
                    <a:pt x="34" y="136"/>
                  </a:lnTo>
                  <a:lnTo>
                    <a:pt x="38" y="126"/>
                  </a:lnTo>
                  <a:lnTo>
                    <a:pt x="46" y="116"/>
                  </a:lnTo>
                  <a:lnTo>
                    <a:pt x="56" y="108"/>
                  </a:lnTo>
                  <a:lnTo>
                    <a:pt x="68" y="98"/>
                  </a:lnTo>
                  <a:lnTo>
                    <a:pt x="96" y="80"/>
                  </a:lnTo>
                  <a:lnTo>
                    <a:pt x="134" y="64"/>
                  </a:lnTo>
                  <a:lnTo>
                    <a:pt x="176" y="48"/>
                  </a:lnTo>
                  <a:lnTo>
                    <a:pt x="224" y="3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320" y="18"/>
                  </a:lnTo>
                  <a:lnTo>
                    <a:pt x="360" y="16"/>
                  </a:lnTo>
                  <a:lnTo>
                    <a:pt x="398" y="14"/>
                  </a:lnTo>
                  <a:lnTo>
                    <a:pt x="434" y="16"/>
                  </a:lnTo>
                  <a:lnTo>
                    <a:pt x="466" y="20"/>
                  </a:lnTo>
                  <a:lnTo>
                    <a:pt x="494" y="26"/>
                  </a:lnTo>
                  <a:lnTo>
                    <a:pt x="516" y="34"/>
                  </a:lnTo>
                  <a:lnTo>
                    <a:pt x="534" y="44"/>
                  </a:lnTo>
                  <a:lnTo>
                    <a:pt x="538" y="34"/>
                  </a:lnTo>
                  <a:lnTo>
                    <a:pt x="538" y="32"/>
                  </a:lnTo>
                  <a:lnTo>
                    <a:pt x="562" y="32"/>
                  </a:lnTo>
                  <a:lnTo>
                    <a:pt x="562" y="32"/>
                  </a:lnTo>
                  <a:lnTo>
                    <a:pt x="552" y="26"/>
                  </a:lnTo>
                  <a:lnTo>
                    <a:pt x="540" y="20"/>
                  </a:lnTo>
                  <a:lnTo>
                    <a:pt x="514" y="12"/>
                  </a:lnTo>
                  <a:lnTo>
                    <a:pt x="484" y="6"/>
                  </a:lnTo>
                  <a:lnTo>
                    <a:pt x="448" y="2"/>
                  </a:lnTo>
                  <a:lnTo>
                    <a:pt x="408" y="0"/>
                  </a:lnTo>
                  <a:lnTo>
                    <a:pt x="364" y="2"/>
                  </a:lnTo>
                  <a:lnTo>
                    <a:pt x="318" y="6"/>
                  </a:lnTo>
                  <a:lnTo>
                    <a:pt x="272" y="12"/>
                  </a:lnTo>
                  <a:lnTo>
                    <a:pt x="272" y="12"/>
                  </a:lnTo>
                  <a:lnTo>
                    <a:pt x="214" y="26"/>
                  </a:lnTo>
                  <a:lnTo>
                    <a:pt x="160" y="42"/>
                  </a:lnTo>
                  <a:lnTo>
                    <a:pt x="112" y="60"/>
                  </a:lnTo>
                  <a:lnTo>
                    <a:pt x="90" y="70"/>
                  </a:lnTo>
                  <a:lnTo>
                    <a:pt x="72" y="82"/>
                  </a:lnTo>
                  <a:lnTo>
                    <a:pt x="54" y="92"/>
                  </a:lnTo>
                  <a:lnTo>
                    <a:pt x="38" y="102"/>
                  </a:lnTo>
                  <a:lnTo>
                    <a:pt x="26" y="114"/>
                  </a:lnTo>
                  <a:lnTo>
                    <a:pt x="16" y="126"/>
                  </a:lnTo>
                  <a:lnTo>
                    <a:pt x="8" y="136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20" y="198"/>
                  </a:lnTo>
                  <a:lnTo>
                    <a:pt x="30" y="206"/>
                  </a:lnTo>
                  <a:lnTo>
                    <a:pt x="44" y="212"/>
                  </a:lnTo>
                  <a:lnTo>
                    <a:pt x="60" y="218"/>
                  </a:lnTo>
                  <a:lnTo>
                    <a:pt x="80" y="224"/>
                  </a:lnTo>
                  <a:lnTo>
                    <a:pt x="100" y="226"/>
                  </a:lnTo>
                  <a:lnTo>
                    <a:pt x="122" y="230"/>
                  </a:lnTo>
                  <a:lnTo>
                    <a:pt x="144" y="232"/>
                  </a:lnTo>
                  <a:lnTo>
                    <a:pt x="196" y="232"/>
                  </a:lnTo>
                  <a:lnTo>
                    <a:pt x="252" y="228"/>
                  </a:lnTo>
                  <a:lnTo>
                    <a:pt x="312" y="220"/>
                  </a:lnTo>
                  <a:lnTo>
                    <a:pt x="312" y="220"/>
                  </a:lnTo>
                  <a:lnTo>
                    <a:pt x="358" y="210"/>
                  </a:lnTo>
                  <a:lnTo>
                    <a:pt x="402" y="196"/>
                  </a:lnTo>
                  <a:lnTo>
                    <a:pt x="444" y="182"/>
                  </a:lnTo>
                  <a:lnTo>
                    <a:pt x="480" y="168"/>
                  </a:lnTo>
                  <a:lnTo>
                    <a:pt x="512" y="150"/>
                  </a:lnTo>
                  <a:lnTo>
                    <a:pt x="538" y="134"/>
                  </a:lnTo>
                  <a:lnTo>
                    <a:pt x="560" y="116"/>
                  </a:lnTo>
                  <a:lnTo>
                    <a:pt x="568" y="106"/>
                  </a:lnTo>
                  <a:lnTo>
                    <a:pt x="574" y="96"/>
                  </a:lnTo>
                  <a:lnTo>
                    <a:pt x="552" y="96"/>
                  </a:lnTo>
                  <a:lnTo>
                    <a:pt x="552" y="94"/>
                  </a:lnTo>
                  <a:close/>
                  <a:moveTo>
                    <a:pt x="566" y="74"/>
                  </a:moveTo>
                  <a:lnTo>
                    <a:pt x="568" y="72"/>
                  </a:lnTo>
                  <a:lnTo>
                    <a:pt x="570" y="72"/>
                  </a:lnTo>
                  <a:lnTo>
                    <a:pt x="572" y="72"/>
                  </a:lnTo>
                  <a:lnTo>
                    <a:pt x="576" y="70"/>
                  </a:lnTo>
                  <a:lnTo>
                    <a:pt x="580" y="66"/>
                  </a:lnTo>
                  <a:lnTo>
                    <a:pt x="582" y="64"/>
                  </a:lnTo>
                  <a:lnTo>
                    <a:pt x="582" y="64"/>
                  </a:lnTo>
                  <a:lnTo>
                    <a:pt x="582" y="62"/>
                  </a:lnTo>
                  <a:lnTo>
                    <a:pt x="582" y="62"/>
                  </a:lnTo>
                  <a:lnTo>
                    <a:pt x="580" y="54"/>
                  </a:lnTo>
                  <a:lnTo>
                    <a:pt x="576" y="48"/>
                  </a:lnTo>
                  <a:lnTo>
                    <a:pt x="572" y="42"/>
                  </a:lnTo>
                  <a:lnTo>
                    <a:pt x="564" y="36"/>
                  </a:lnTo>
                  <a:lnTo>
                    <a:pt x="540" y="34"/>
                  </a:lnTo>
                  <a:lnTo>
                    <a:pt x="536" y="46"/>
                  </a:lnTo>
                  <a:lnTo>
                    <a:pt x="536" y="46"/>
                  </a:lnTo>
                  <a:lnTo>
                    <a:pt x="542" y="50"/>
                  </a:lnTo>
                  <a:lnTo>
                    <a:pt x="546" y="56"/>
                  </a:lnTo>
                  <a:lnTo>
                    <a:pt x="550" y="62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76"/>
                  </a:lnTo>
                  <a:lnTo>
                    <a:pt x="550" y="84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90"/>
                  </a:lnTo>
                  <a:lnTo>
                    <a:pt x="556" y="94"/>
                  </a:lnTo>
                  <a:lnTo>
                    <a:pt x="556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6" y="92"/>
                  </a:lnTo>
                  <a:lnTo>
                    <a:pt x="568" y="76"/>
                  </a:lnTo>
                  <a:lnTo>
                    <a:pt x="566" y="74"/>
                  </a:lnTo>
                  <a:close/>
                  <a:moveTo>
                    <a:pt x="552" y="60"/>
                  </a:moveTo>
                  <a:lnTo>
                    <a:pt x="552" y="60"/>
                  </a:lnTo>
                  <a:lnTo>
                    <a:pt x="556" y="50"/>
                  </a:lnTo>
                  <a:lnTo>
                    <a:pt x="572" y="50"/>
                  </a:lnTo>
                  <a:lnTo>
                    <a:pt x="572" y="50"/>
                  </a:lnTo>
                  <a:lnTo>
                    <a:pt x="572" y="52"/>
                  </a:lnTo>
                  <a:lnTo>
                    <a:pt x="572" y="52"/>
                  </a:lnTo>
                  <a:lnTo>
                    <a:pt x="570" y="56"/>
                  </a:lnTo>
                  <a:lnTo>
                    <a:pt x="566" y="60"/>
                  </a:lnTo>
                  <a:lnTo>
                    <a:pt x="560" y="60"/>
                  </a:lnTo>
                  <a:lnTo>
                    <a:pt x="552" y="60"/>
                  </a:lnTo>
                  <a:lnTo>
                    <a:pt x="552" y="60"/>
                  </a:lnTo>
                  <a:close/>
                  <a:moveTo>
                    <a:pt x="582" y="68"/>
                  </a:moveTo>
                  <a:lnTo>
                    <a:pt x="578" y="72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0" y="74"/>
                  </a:lnTo>
                  <a:lnTo>
                    <a:pt x="570" y="76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82" y="78"/>
                  </a:lnTo>
                  <a:lnTo>
                    <a:pt x="582" y="68"/>
                  </a:lnTo>
                  <a:lnTo>
                    <a:pt x="58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8193" y="4767263"/>
            <a:ext cx="173785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" y="4075558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60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87016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73633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21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39806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3330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89914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90979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מלבן 11"/>
          <p:cNvSpPr/>
          <p:nvPr userDrawn="1"/>
        </p:nvSpPr>
        <p:spPr>
          <a:xfrm>
            <a:off x="39269" y="4555171"/>
            <a:ext cx="963237" cy="544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59;p14"/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7" y="3431908"/>
            <a:ext cx="2142263" cy="151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6;p15"/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6" y="3447881"/>
            <a:ext cx="2309649" cy="149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2;p16"/>
          <p:cNvPicPr preferRelativeResize="0"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2" y="3439894"/>
            <a:ext cx="2486008" cy="149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3036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מלבן 4"/>
          <p:cNvSpPr/>
          <p:nvPr/>
        </p:nvSpPr>
        <p:spPr>
          <a:xfrm>
            <a:off x="0" y="982745"/>
            <a:ext cx="9144000" cy="3499701"/>
          </a:xfrm>
          <a:prstGeom prst="rect">
            <a:avLst/>
          </a:prstGeom>
          <a:solidFill>
            <a:srgbClr val="E3E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-13097" y="4295445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E3E67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178394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37288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1985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0" y="-2688"/>
            <a:ext cx="9144000" cy="934046"/>
          </a:xfrm>
          <a:prstGeom prst="rect">
            <a:avLst/>
          </a:prstGeom>
          <a:solidFill>
            <a:srgbClr val="E3E67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419" y="1786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419" y="111323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158D-D594-4CDE-B894-8BD4993A59BB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506" y="4767263"/>
            <a:ext cx="1683544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148" name="Freeform 5"/>
          <p:cNvSpPr>
            <a:spLocks/>
          </p:cNvSpPr>
          <p:nvPr/>
        </p:nvSpPr>
        <p:spPr bwMode="auto">
          <a:xfrm>
            <a:off x="-13097" y="845634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E3E67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" y="4581722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RtjyAi5C3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R58V1yRj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rOoI8sN0bTM" TargetMode="External"/><Relationship Id="rId4" Type="http://schemas.openxmlformats.org/officeDocument/2006/relationships/hyperlink" Target="https://youtu.be/iYhCn0jf46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0Bj5Elg1JN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crea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7076326" cy="17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he-IL" sz="5400" b="1" dirty="0"/>
              <a:t>פרסומות: אויב או אוהב?</a:t>
            </a:r>
            <a:endParaRPr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תקשורת ודימוי גוף</a:t>
            </a:r>
            <a:endParaRPr lang="en-US" b="1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7" y="1352550"/>
            <a:ext cx="7170966" cy="3645075"/>
          </a:xfrm>
        </p:spPr>
      </p:pic>
    </p:spTree>
    <p:extLst>
      <p:ext uri="{BB962C8B-B14F-4D97-AF65-F5344CB8AC3E}">
        <p14:creationId xmlns:p14="http://schemas.microsoft.com/office/powerpoint/2010/main" val="293012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64806"/>
            <a:ext cx="8337000" cy="572700"/>
          </a:xfrm>
        </p:spPr>
        <p:txBody>
          <a:bodyPr/>
          <a:lstStyle/>
          <a:p>
            <a:r>
              <a:rPr lang="he-IL" sz="3200" b="1" dirty="0" smtClean="0"/>
              <a:t>סיכום ביניים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52550"/>
            <a:ext cx="8520600" cy="3416400"/>
          </a:xfrm>
        </p:spPr>
        <p:txBody>
          <a:bodyPr/>
          <a:lstStyle/>
          <a:p>
            <a:pPr fontAlgn="t"/>
            <a:r>
              <a:rPr lang="he-IL" sz="2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הפרסומות משפיעות על דימוי הגוף שלנו, גם אם אנחנו לא מודעים </a:t>
            </a:r>
            <a:r>
              <a:rPr lang="he-IL" sz="24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לכך</a:t>
            </a:r>
          </a:p>
          <a:p>
            <a:pPr fontAlgn="t"/>
            <a:endParaRPr lang="he-IL" sz="2400" b="1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t"/>
            <a:r>
              <a:rPr lang="he-IL" sz="2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ההשפעה היא גם על בנים וגם על </a:t>
            </a:r>
            <a:r>
              <a:rPr lang="he-IL" sz="24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בנות</a:t>
            </a:r>
            <a:r>
              <a:rPr lang="he-IL" sz="2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 </a:t>
            </a:r>
            <a:endParaRPr lang="he-IL" sz="2400" b="1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14300" indent="0" fontAlgn="t">
              <a:buNone/>
            </a:pPr>
            <a:endParaRPr lang="he-IL" sz="2400" b="1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t"/>
            <a:r>
              <a:rPr lang="he-IL" sz="24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ההשפעה </a:t>
            </a:r>
            <a:r>
              <a:rPr lang="he-IL" sz="2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מתחילה כבר בגילאים צעירים מאד</a:t>
            </a:r>
            <a:endParaRPr lang="he-IL" dirty="0"/>
          </a:p>
          <a:p>
            <a:pPr marL="114300" indent="0" fontAlgn="t">
              <a:buNone/>
            </a:pP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6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18" y="17860"/>
            <a:ext cx="7965281" cy="994172"/>
          </a:xfrm>
        </p:spPr>
        <p:txBody>
          <a:bodyPr>
            <a:normAutofit/>
          </a:bodyPr>
          <a:lstStyle/>
          <a:p>
            <a:r>
              <a:rPr lang="he-IL" sz="3200" b="1" dirty="0"/>
              <a:t>סוד היופי בפרסומות...</a:t>
            </a:r>
            <a:r>
              <a:rPr lang="he-IL" sz="3200" b="1" dirty="0" smtClean="0"/>
              <a:t>פוטושופ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516" y="1369219"/>
            <a:ext cx="6510184" cy="3263504"/>
          </a:xfrm>
        </p:spPr>
        <p:txBody>
          <a:bodyPr>
            <a:normAutofit fontScale="92500" lnSpcReduction="10000"/>
          </a:bodyPr>
          <a:lstStyle/>
          <a:p>
            <a:pPr marL="158750" indent="0">
              <a:buNone/>
            </a:pPr>
            <a:r>
              <a:rPr lang="he-IL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שלושת הסרטונים הבאים ממחישים את האופן שבו ניתן לשנות מראה פנים וגוף בעזרת תוכנת פוטושופ.</a:t>
            </a:r>
          </a:p>
          <a:p>
            <a:pPr marL="158750" indent="0">
              <a:buNone/>
            </a:pPr>
            <a:endParaRPr lang="he-IL" dirty="0"/>
          </a:p>
          <a:p>
            <a:r>
              <a:rPr lang="en-US" sz="2400" u="sng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3"/>
              </a:rPr>
              <a:t>How Meaningless Beauty Standards Really Are</a:t>
            </a:r>
            <a:endParaRPr lang="en-US" dirty="0"/>
          </a:p>
          <a:p>
            <a:r>
              <a:rPr lang="en-US" sz="2400" u="sng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4"/>
              </a:rPr>
              <a:t>Dove evolution</a:t>
            </a:r>
            <a:endParaRPr lang="en-US" dirty="0"/>
          </a:p>
          <a:p>
            <a:r>
              <a:rPr lang="en-US" sz="2400" u="sng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5"/>
              </a:rPr>
              <a:t>Retouching in 90 Seconds</a:t>
            </a:r>
            <a:endParaRPr lang="en-US" dirty="0"/>
          </a:p>
          <a:p>
            <a:pPr marL="0" indent="0" fontAlgn="base">
              <a:buNone/>
            </a:pPr>
            <a:endParaRPr lang="he-IL" dirty="0" smtClean="0"/>
          </a:p>
          <a:p>
            <a:pPr marL="0" indent="0" fontAlgn="base">
              <a:buNone/>
            </a:pPr>
            <a:r>
              <a:rPr lang="he-IL" dirty="0"/>
              <a:t>בתום </a:t>
            </a:r>
            <a:r>
              <a:rPr lang="he-IL" dirty="0" smtClean="0"/>
              <a:t>צפייה באחד מהסרטונים, </a:t>
            </a:r>
            <a:r>
              <a:rPr lang="he-IL" dirty="0"/>
              <a:t>הצביעו על הטכניקות השונות בהן נעשה שימוש על מנת להציג את הדמות '</a:t>
            </a:r>
            <a:r>
              <a:rPr lang="he-IL" dirty="0" smtClean="0"/>
              <a:t>המושלמת'.</a:t>
            </a:r>
            <a:endParaRPr lang="he-IL" dirty="0"/>
          </a:p>
          <a:p>
            <a:pPr marL="0" indent="0" fontAlgn="base">
              <a:buNone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7476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19" y="17860"/>
            <a:ext cx="7965282" cy="994172"/>
          </a:xfrm>
        </p:spPr>
        <p:txBody>
          <a:bodyPr>
            <a:normAutofit/>
          </a:bodyPr>
          <a:lstStyle/>
          <a:p>
            <a:r>
              <a:rPr lang="he-IL" sz="3200" b="1" dirty="0" smtClean="0"/>
              <a:t>פרסומות אוכל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1" y="1352550"/>
            <a:ext cx="3500576" cy="31667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1781" y="1369219"/>
            <a:ext cx="435692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 smtClean="0"/>
              <a:t>כיצד </a:t>
            </a:r>
            <a:r>
              <a:rPr lang="he-IL" sz="2400" dirty="0"/>
              <a:t>ולאיזה מטרה או מטרות יוצרות הפרסומות </a:t>
            </a:r>
            <a:r>
              <a:rPr lang="he-IL" sz="2400" dirty="0" smtClean="0"/>
              <a:t>אשליה</a:t>
            </a:r>
            <a:r>
              <a:rPr lang="he-IL" sz="2400" dirty="0"/>
              <a:t> </a:t>
            </a:r>
            <a:r>
              <a:rPr lang="he-IL" sz="2400" dirty="0" smtClean="0"/>
              <a:t>לדעתכם?</a:t>
            </a:r>
            <a:endParaRPr lang="he-IL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35626" y="4748981"/>
            <a:ext cx="297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youtu.be/0Bj5Elg1JN8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18" y="17860"/>
            <a:ext cx="7965281" cy="994172"/>
          </a:xfrm>
        </p:spPr>
        <p:txBody>
          <a:bodyPr>
            <a:normAutofit/>
          </a:bodyPr>
          <a:lstStyle/>
          <a:p>
            <a:r>
              <a:rPr lang="he-IL" sz="3200" b="1" dirty="0"/>
              <a:t>סיכום </a:t>
            </a:r>
            <a:r>
              <a:rPr lang="he-IL" sz="3200" b="1" dirty="0" smtClean="0"/>
              <a:t>ביניים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/>
          <a:stretch/>
        </p:blipFill>
        <p:spPr>
          <a:xfrm>
            <a:off x="143838" y="1247539"/>
            <a:ext cx="4283019" cy="327967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769" y="1180159"/>
            <a:ext cx="4021931" cy="366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smtClean="0"/>
              <a:t>טקטיקות </a:t>
            </a:r>
            <a:r>
              <a:rPr lang="he-IL" b="1" dirty="0"/>
              <a:t>הפיתוי </a:t>
            </a:r>
            <a:r>
              <a:rPr lang="he-IL" b="1" dirty="0" smtClean="0"/>
              <a:t>בפרסומות:</a:t>
            </a:r>
            <a:endParaRPr lang="he-IL" dirty="0"/>
          </a:p>
          <a:p>
            <a:pPr lvl="1"/>
            <a:r>
              <a:rPr lang="he-IL" sz="2000" dirty="0" smtClean="0"/>
              <a:t>יצירת אשליה</a:t>
            </a:r>
            <a:r>
              <a:rPr lang="en-US" sz="2000" dirty="0" smtClean="0"/>
              <a:t> </a:t>
            </a:r>
            <a:r>
              <a:rPr lang="he-IL" sz="2000" dirty="0" smtClean="0"/>
              <a:t>של מראה אסתטי כמו</a:t>
            </a:r>
            <a:r>
              <a:rPr lang="he-IL" sz="2000" dirty="0"/>
              <a:t>...עטיפה </a:t>
            </a:r>
            <a:r>
              <a:rPr lang="he-IL" sz="2000" dirty="0" smtClean="0"/>
              <a:t>מבריקה</a:t>
            </a:r>
          </a:p>
          <a:p>
            <a:pPr marL="342900" lvl="1" indent="0">
              <a:buNone/>
            </a:pPr>
            <a:endParaRPr lang="he-IL" sz="1600" dirty="0" smtClean="0"/>
          </a:p>
          <a:p>
            <a:pPr lvl="1"/>
            <a:r>
              <a:rPr lang="he-IL" sz="2000" dirty="0" smtClean="0"/>
              <a:t>הופעה מושכת, אריזה מדהימה</a:t>
            </a:r>
          </a:p>
          <a:p>
            <a:pPr marL="342900" lvl="1" indent="0">
              <a:buNone/>
            </a:pPr>
            <a:endParaRPr lang="he-IL" dirty="0" smtClean="0"/>
          </a:p>
          <a:p>
            <a:pPr lvl="1"/>
            <a:r>
              <a:rPr lang="he-IL" sz="2000" dirty="0" smtClean="0"/>
              <a:t>מראה המשדר אוכל טעים, מוצר מוצלח או מוצר שיביא להצלחה</a:t>
            </a:r>
          </a:p>
          <a:p>
            <a:pPr marL="342900" lvl="1" indent="0">
              <a:buNone/>
            </a:pPr>
            <a:endParaRPr lang="he-IL" dirty="0" smtClean="0"/>
          </a:p>
          <a:p>
            <a:pPr lvl="1"/>
            <a:r>
              <a:rPr lang="he-IL" sz="2000" dirty="0" smtClean="0"/>
              <a:t>וכמובן...</a:t>
            </a:r>
            <a:r>
              <a:rPr lang="he-IL" sz="2000" dirty="0"/>
              <a:t> הגזמה</a:t>
            </a:r>
            <a:endParaRPr lang="en-US" sz="2000" dirty="0"/>
          </a:p>
          <a:p>
            <a:endParaRPr lang="he-I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18" y="283028"/>
            <a:ext cx="7965281" cy="729003"/>
          </a:xfrm>
        </p:spPr>
        <p:txBody>
          <a:bodyPr>
            <a:noAutofit/>
          </a:bodyPr>
          <a:lstStyle/>
          <a:p>
            <a:r>
              <a:rPr lang="he-IL" sz="3200" b="1" dirty="0"/>
              <a:t>יוצרים </a:t>
            </a:r>
            <a:r>
              <a:rPr lang="he-IL" sz="3200" b="1" dirty="0" smtClean="0"/>
              <a:t>פרסומות</a:t>
            </a:r>
            <a:r>
              <a:rPr lang="he-IL" sz="3200" dirty="0"/>
              <a:t/>
            </a:r>
            <a:br>
              <a:rPr lang="he-IL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997269" y="1942533"/>
            <a:ext cx="3886200" cy="11272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 smtClean="0">
                <a:solidFill>
                  <a:srgbClr val="FF0000"/>
                </a:solidFill>
              </a:rPr>
              <a:t>חגית, בבקשה נסי להתאים תמונה:</a:t>
            </a:r>
          </a:p>
          <a:p>
            <a:pPr marL="0" indent="0">
              <a:buNone/>
            </a:pPr>
            <a:r>
              <a:rPr lang="he-IL" dirty="0" smtClean="0">
                <a:solidFill>
                  <a:srgbClr val="FF0000"/>
                </a:solidFill>
              </a:rPr>
              <a:t>משימה בזוגות או מישהו מצלם, מכין פרסומות, אבל לא להראות את הפרסומות או את התמונה המצולמת.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019549" cy="3263504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he-IL" b="1" dirty="0" smtClean="0"/>
              <a:t>משימה בזוגות</a:t>
            </a:r>
          </a:p>
          <a:p>
            <a:pPr fontAlgn="base"/>
            <a:r>
              <a:rPr lang="he-IL" dirty="0" smtClean="0"/>
              <a:t>הכינו פרסומת לחפץ סתמי </a:t>
            </a:r>
            <a:r>
              <a:rPr lang="he-IL" dirty="0"/>
              <a:t>ויומיומי </a:t>
            </a:r>
            <a:r>
              <a:rPr lang="he-IL" dirty="0" smtClean="0"/>
              <a:t>הנמצא בסביבתכם</a:t>
            </a:r>
          </a:p>
          <a:p>
            <a:pPr fontAlgn="base"/>
            <a:r>
              <a:rPr lang="he-IL" dirty="0" smtClean="0"/>
              <a:t>נסו לגרום לחפץ להיראות </a:t>
            </a:r>
            <a:r>
              <a:rPr lang="he-IL" dirty="0"/>
              <a:t>מיוחד ומרשים, כך </a:t>
            </a:r>
            <a:r>
              <a:rPr lang="he-IL" dirty="0" smtClean="0"/>
              <a:t>שיהיה הבדל משמעותי בין החפץ המקורי לבין הפרסומת שיצרתם</a:t>
            </a:r>
          </a:p>
          <a:p>
            <a:pPr fontAlgn="base"/>
            <a:r>
              <a:rPr lang="he-IL" dirty="0" smtClean="0"/>
              <a:t>אתם מוזמנים </a:t>
            </a:r>
            <a:r>
              <a:rPr lang="he-IL" dirty="0"/>
              <a:t>להשתמש בפילטרים וניתן אף ליצור </a:t>
            </a:r>
            <a:r>
              <a:rPr lang="en-US" dirty="0" smtClean="0"/>
              <a:t>GIF</a:t>
            </a:r>
            <a:r>
              <a:rPr lang="he-IL" dirty="0" smtClean="0"/>
              <a:t> עם כיתוב</a:t>
            </a:r>
          </a:p>
          <a:p>
            <a:pPr fontAlgn="base"/>
            <a:r>
              <a:rPr lang="he-IL" dirty="0" smtClean="0"/>
              <a:t>חשוב לתכנן מראש את מיקום </a:t>
            </a:r>
            <a:r>
              <a:rPr lang="he-IL" dirty="0"/>
              <a:t>העצם </a:t>
            </a:r>
            <a:r>
              <a:rPr lang="he-IL" dirty="0" smtClean="0"/>
              <a:t>המצולם וכיצד לגרום </a:t>
            </a:r>
            <a:r>
              <a:rPr lang="he-IL" dirty="0"/>
              <a:t>לו </a:t>
            </a:r>
            <a:r>
              <a:rPr lang="he-IL" dirty="0" smtClean="0"/>
              <a:t>להיראות </a:t>
            </a:r>
            <a:r>
              <a:rPr lang="he-IL" dirty="0"/>
              <a:t>יוקרתי </a:t>
            </a:r>
            <a:r>
              <a:rPr lang="he-IL" dirty="0" smtClean="0"/>
              <a:t>ומיוחד</a:t>
            </a:r>
          </a:p>
          <a:p>
            <a:pPr fontAlgn="base"/>
            <a:r>
              <a:rPr lang="he-IL" dirty="0" smtClean="0"/>
              <a:t>מומלץ לצייר </a:t>
            </a:r>
            <a:r>
              <a:rPr lang="he-IL" dirty="0"/>
              <a:t>תחילה </a:t>
            </a:r>
            <a:r>
              <a:rPr lang="he-IL" dirty="0" smtClean="0"/>
              <a:t>סקיצות</a:t>
            </a:r>
            <a:endParaRPr lang="he-IL" dirty="0"/>
          </a:p>
          <a:p>
            <a:r>
              <a:rPr lang="he-IL" dirty="0" smtClean="0"/>
              <a:t>הציגו את הפרסומת שהכנתם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0" y="1369218"/>
            <a:ext cx="4361606" cy="29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00" y="227310"/>
            <a:ext cx="8520600" cy="572700"/>
          </a:xfrm>
        </p:spPr>
        <p:txBody>
          <a:bodyPr/>
          <a:lstStyle/>
          <a:p>
            <a:r>
              <a:rPr lang="he-IL" sz="3200" b="1" dirty="0" smtClean="0"/>
              <a:t>סיכום</a:t>
            </a:r>
            <a:r>
              <a:rPr lang="he-IL" sz="3200" dirty="0"/>
              <a:t> </a:t>
            </a:r>
            <a:br>
              <a:rPr lang="he-IL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514" y="1152475"/>
            <a:ext cx="6795186" cy="3416400"/>
          </a:xfrm>
        </p:spPr>
        <p:txBody>
          <a:bodyPr/>
          <a:lstStyle/>
          <a:p>
            <a:pPr marL="114300" indent="0">
              <a:buNone/>
            </a:pPr>
            <a:endParaRPr lang="he-IL" dirty="0" smtClean="0"/>
          </a:p>
          <a:p>
            <a:r>
              <a:rPr lang="he-IL" dirty="0" smtClean="0"/>
              <a:t>פרסומות הן לא אויב ולא אוהב. פרסומות נועדו לשכנע אותנו לרכוש מוצר מסוים.</a:t>
            </a:r>
          </a:p>
          <a:p>
            <a:pPr marL="114300" indent="0">
              <a:buNone/>
            </a:pPr>
            <a:endParaRPr lang="he-IL" sz="1400" dirty="0" smtClean="0"/>
          </a:p>
          <a:p>
            <a:r>
              <a:rPr lang="he-IL" dirty="0" smtClean="0"/>
              <a:t>כצרכנים אנו צריכים להבין שהפרסומות מראות לנו את </a:t>
            </a:r>
            <a:r>
              <a:rPr lang="he-IL" dirty="0"/>
              <a:t>ההיבטים החיוביים של </a:t>
            </a:r>
            <a:r>
              <a:rPr lang="he-IL" dirty="0" smtClean="0"/>
              <a:t>המוצר, ומתעלמות לרוב מההיבטים השליליים שלו.</a:t>
            </a:r>
          </a:p>
          <a:p>
            <a:pPr marL="114300" indent="0">
              <a:buNone/>
            </a:pPr>
            <a:endParaRPr lang="he-IL" sz="1400" dirty="0"/>
          </a:p>
          <a:p>
            <a:r>
              <a:rPr lang="he-IL" dirty="0" smtClean="0"/>
              <a:t>עלינו </a:t>
            </a:r>
            <a:r>
              <a:rPr lang="he-IL" dirty="0"/>
              <a:t>להפעיל חשיבה ביקורתית ולהבין בעצמנו את מה שהמפרסם מעדיף לא להציג </a:t>
            </a:r>
            <a:r>
              <a:rPr lang="he-IL" dirty="0" smtClean="0"/>
              <a:t>לנו.</a:t>
            </a:r>
            <a:endParaRPr lang="he-IL" dirty="0"/>
          </a:p>
          <a:p>
            <a:pPr marL="114300" indent="0">
              <a:buNone/>
            </a:pP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762000" y="181428"/>
            <a:ext cx="7886700" cy="812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e-IL" sz="3200" b="1" dirty="0"/>
              <a:t>מה אומרת לנו התמונה?</a:t>
            </a:r>
            <a:r>
              <a:rPr lang="he-IL" sz="3200" dirty="0"/>
              <a:t/>
            </a:r>
            <a:br>
              <a:rPr lang="he-IL" sz="3200" dirty="0"/>
            </a:br>
            <a:r>
              <a:rPr lang="he-IL" sz="3200" dirty="0"/>
              <a:t/>
            </a:r>
            <a:br>
              <a:rPr lang="he-IL" sz="3200" dirty="0"/>
            </a:br>
            <a:endParaRPr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4192" y="5143500"/>
            <a:ext cx="3886200" cy="3263504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חגית, בבקשה הוסיפי כאן תמונה שמדמה פרסומת שיש בה גם אדם (פרסומת לשעון, משקפים וכד')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14886" y="1369219"/>
            <a:ext cx="3633814" cy="3263504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התחלקו לזוגות ובחרו </a:t>
            </a:r>
            <a:r>
              <a:rPr lang="he-IL" dirty="0"/>
              <a:t>תמונת פרסומת אחת מדף הפרסומות </a:t>
            </a:r>
            <a:endParaRPr lang="he-IL" dirty="0" smtClean="0"/>
          </a:p>
          <a:p>
            <a:r>
              <a:rPr lang="he-IL" dirty="0"/>
              <a:t>התבוננו על התמונה שבחרתם ונסו לענות על השאלות השאלות הבאות:</a:t>
            </a:r>
            <a:endParaRPr lang="he-IL" sz="2500" dirty="0"/>
          </a:p>
          <a:p>
            <a:pPr lvl="1" fontAlgn="base"/>
            <a:r>
              <a:rPr lang="he-IL" dirty="0"/>
              <a:t>איזה מוצר מנסה פרסומת זו למכור?</a:t>
            </a:r>
          </a:p>
          <a:p>
            <a:pPr lvl="1" fontAlgn="base"/>
            <a:r>
              <a:rPr lang="he-IL" dirty="0"/>
              <a:t>איזה סיפור מספרת התמונה?  </a:t>
            </a:r>
          </a:p>
          <a:p>
            <a:pPr lvl="1" fontAlgn="base"/>
            <a:r>
              <a:rPr lang="he-IL" dirty="0"/>
              <a:t>מה המסר של הטקסט?</a:t>
            </a:r>
          </a:p>
          <a:p>
            <a:pPr lvl="1" fontAlgn="base"/>
            <a:r>
              <a:rPr lang="he-IL" dirty="0"/>
              <a:t>מהם הרגשות אותם מבקש יוצר הפרסומת לגרום לכם להרגיש כך שתקנו את המוצר</a:t>
            </a:r>
            <a:r>
              <a:rPr lang="he-IL" dirty="0" smtClean="0"/>
              <a:t>?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2" y="1352550"/>
            <a:ext cx="4850694" cy="3143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83418" y="181428"/>
            <a:ext cx="7965281" cy="830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e-IL" sz="3200" b="1" dirty="0" smtClean="0"/>
              <a:t>מה מסתתר בתמונה?</a:t>
            </a:r>
            <a:r>
              <a:rPr lang="he-IL" sz="3200" dirty="0"/>
              <a:t/>
            </a:r>
            <a:br>
              <a:rPr lang="he-IL" sz="3200" dirty="0"/>
            </a:br>
            <a:r>
              <a:rPr lang="he-IL" sz="3200" dirty="0"/>
              <a:t/>
            </a:r>
            <a:br>
              <a:rPr lang="he-IL" sz="3200" dirty="0"/>
            </a:b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07201" y="1369219"/>
            <a:ext cx="38862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he-IL" dirty="0"/>
              <a:t>מהם המסרים המסתתרים בתמונות? </a:t>
            </a:r>
            <a:endParaRPr lang="he-IL" dirty="0" smtClean="0"/>
          </a:p>
          <a:p>
            <a:r>
              <a:rPr lang="he-IL" dirty="0" smtClean="0"/>
              <a:t>את </a:t>
            </a:r>
            <a:r>
              <a:rPr lang="he-IL" dirty="0"/>
              <a:t>המסרים </a:t>
            </a:r>
            <a:r>
              <a:rPr lang="he-IL" dirty="0" smtClean="0"/>
              <a:t>רישמו ביישום </a:t>
            </a:r>
            <a:r>
              <a:rPr lang="he-IL" dirty="0"/>
              <a:t>של </a:t>
            </a:r>
            <a:r>
              <a:rPr lang="en-US" dirty="0" err="1" smtClean="0">
                <a:hlinkClick r:id="rId3"/>
              </a:rPr>
              <a:t>AnswerGarden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he-IL" dirty="0"/>
              <a:t/>
            </a:r>
            <a:br>
              <a:rPr lang="he-IL" dirty="0"/>
            </a:br>
            <a:r>
              <a:rPr lang="he-IL" sz="2400" dirty="0" smtClean="0"/>
              <a:t> </a:t>
            </a:r>
            <a:endParaRPr lang="he-IL" sz="20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r="46960" b="67276"/>
          <a:stretch/>
        </p:blipFill>
        <p:spPr>
          <a:xfrm>
            <a:off x="177251" y="1653988"/>
            <a:ext cx="5277363" cy="18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762000" y="137886"/>
            <a:ext cx="7886700" cy="874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e-IL" sz="32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מה מראים לנו </a:t>
            </a:r>
            <a:r>
              <a:rPr lang="he-IL" sz="32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בתמונה?</a:t>
            </a:r>
            <a:endParaRPr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3149" y="1382538"/>
            <a:ext cx="3886200" cy="3263504"/>
          </a:xfrm>
        </p:spPr>
        <p:txBody>
          <a:bodyPr>
            <a:normAutofit/>
          </a:bodyPr>
          <a:lstStyle/>
          <a:p>
            <a:pPr marL="342900" lvl="1" indent="0" fontAlgn="base">
              <a:buNone/>
            </a:pPr>
            <a:r>
              <a:rPr lang="he-IL" dirty="0"/>
              <a:t/>
            </a:r>
            <a:br>
              <a:rPr lang="he-IL" dirty="0"/>
            </a:br>
            <a:r>
              <a:rPr lang="he-IL" sz="2400" dirty="0" smtClean="0"/>
              <a:t> </a:t>
            </a:r>
            <a:endParaRPr lang="he-IL" sz="2000" dirty="0"/>
          </a:p>
          <a:p>
            <a:endParaRPr lang="en-US" dirty="0"/>
          </a:p>
        </p:txBody>
      </p:sp>
      <p:pic>
        <p:nvPicPr>
          <p:cNvPr id="1026" name="Picture 2" descr="https://lh5.googleusercontent.com/7u129-b63QdkXl87Ov7kZlmhfFGrgicWS0DTQrdqbekf8euK-EsnQpVdpYzRV2rAuC3pVlI289TOgSqNKqaFDP4ah8uLqxyCLjxWSD6oziirxfWKxS74FLBT_LerNJpwe_-kxyH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32" y="1012032"/>
            <a:ext cx="4131468" cy="41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9841" y="192775"/>
            <a:ext cx="8018859" cy="1149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e-IL" sz="32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מה בעצם מנסים לומר לנו?</a:t>
            </a:r>
            <a:endParaRPr sz="2000" b="1" dirty="0"/>
          </a:p>
        </p:txBody>
      </p:sp>
      <p:pic>
        <p:nvPicPr>
          <p:cNvPr id="1026" name="Picture 2" descr="https://lh5.googleusercontent.com/7u129-b63QdkXl87Ov7kZlmhfFGrgicWS0DTQrdqbekf8euK-EsnQpVdpYzRV2rAuC3pVlI289TOgSqNKqaFDP4ah8uLqxyCLjxWSD6oziirxfWKxS74FLBT_LerNJpwe_-kxyH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8" b="10528"/>
          <a:stretch>
            <a:fillRect/>
          </a:stretch>
        </p:blipFill>
        <p:spPr bwMode="auto">
          <a:xfrm>
            <a:off x="0" y="1039660"/>
            <a:ext cx="5197306" cy="41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97306" y="1039660"/>
            <a:ext cx="3920647" cy="3256956"/>
          </a:xfrm>
        </p:spPr>
        <p:txBody>
          <a:bodyPr>
            <a:normAutofit/>
          </a:bodyPr>
          <a:lstStyle/>
          <a:p>
            <a:pPr lvl="1" fontAlgn="base"/>
            <a:r>
              <a:rPr lang="he-IL" sz="1000" dirty="0"/>
              <a:t/>
            </a:r>
            <a:br>
              <a:rPr lang="he-IL" sz="1000" dirty="0"/>
            </a:br>
            <a:r>
              <a:rPr lang="he-IL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"אם תקני משקפיים כאלה תיראי כמו האלי </a:t>
            </a:r>
            <a:r>
              <a:rPr lang="he-IL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ברי, שחקנית הקולנוע האמריקנית שבתמונה"</a:t>
            </a:r>
            <a:endParaRPr lang="he-IL" sz="18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064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314" y="0"/>
            <a:ext cx="7632386" cy="994172"/>
          </a:xfrm>
        </p:spPr>
        <p:txBody>
          <a:bodyPr>
            <a:normAutofit/>
          </a:bodyPr>
          <a:lstStyle/>
          <a:p>
            <a:r>
              <a:rPr lang="he-IL" sz="3200" b="1" dirty="0" smtClean="0"/>
              <a:t>השפעת </a:t>
            </a:r>
            <a:r>
              <a:rPr lang="he-IL" sz="3200" b="1" dirty="0"/>
              <a:t>עולם הפרסום על דימוי גוף 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"/>
          <a:stretch/>
        </p:blipFill>
        <p:spPr>
          <a:xfrm>
            <a:off x="112734" y="1342570"/>
            <a:ext cx="4705445" cy="31918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627" y="1265130"/>
            <a:ext cx="3797073" cy="336759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69</a:t>
            </a:r>
            <a:r>
              <a:rPr lang="he-IL" dirty="0"/>
              <a:t>% מהנערות שענו למחקר, הסכימו שלדוגמניות שאליהן נחשפו היתה השפעה משמעותית על התפיסה שלהן לגבי מהו גוף </a:t>
            </a:r>
            <a:r>
              <a:rPr lang="he-IL" dirty="0" smtClean="0"/>
              <a:t>אידיאלי.</a:t>
            </a:r>
            <a:endParaRPr lang="he-IL" dirty="0"/>
          </a:p>
          <a:p>
            <a:pPr marL="0" indent="0">
              <a:buNone/>
            </a:pP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6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1" dirty="0"/>
              <a:t>השפעת עולם הפרסום על דימוי גוף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39" y="1369221"/>
            <a:ext cx="2323426" cy="2551426"/>
          </a:xfrm>
        </p:spPr>
      </p:pic>
      <p:pic>
        <p:nvPicPr>
          <p:cNvPr id="2050" name="Picture 2" descr="https://lh4.googleusercontent.com/L_BLBdKFmtysj3xutt-N9rD69Va1-J5yeQcBNBkG8iptOoRlf1aw_UZwuGjvuhgLSbYrrBZPEHKyQ8My16rt3-E7x1as_TZ48UknqYUugWocdTYWIcX4SycaYgZs7WMgjhUPpEiY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1467"/>
          <a:stretch/>
        </p:blipFill>
        <p:spPr bwMode="auto">
          <a:xfrm>
            <a:off x="224972" y="1352550"/>
            <a:ext cx="4275364" cy="30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6769" y="4020149"/>
            <a:ext cx="4021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800" dirty="0"/>
              <a:t>רוב הדוגמניות שוקלות כ-23% פחות מאשה ממוצעת. </a:t>
            </a:r>
          </a:p>
          <a:p>
            <a:pPr algn="r" rtl="1"/>
            <a:r>
              <a:rPr lang="he-IL" sz="1800" dirty="0"/>
              <a:t>לפני 20 שנה הבדל זה היה רק כ-8%.</a:t>
            </a:r>
          </a:p>
          <a:p>
            <a:pPr algn="r"/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263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18" y="17860"/>
            <a:ext cx="7965281" cy="994172"/>
          </a:xfrm>
        </p:spPr>
        <p:txBody>
          <a:bodyPr>
            <a:normAutofit/>
          </a:bodyPr>
          <a:lstStyle/>
          <a:p>
            <a:r>
              <a:rPr lang="he-IL" sz="3200" b="1" dirty="0" smtClean="0"/>
              <a:t>השפעת תוכניות טלוויזיה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019550" cy="3263504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תוכניות טלוויזיה המתמקדות במראה החיצוני משפיעות על ההערכה העצמית של </a:t>
            </a:r>
            <a:r>
              <a:rPr lang="he-IL" dirty="0" smtClean="0"/>
              <a:t>בנות</a:t>
            </a:r>
            <a:endParaRPr lang="he-IL" dirty="0"/>
          </a:p>
          <a:p>
            <a:endParaRPr lang="he-IL" dirty="0" smtClean="0"/>
          </a:p>
          <a:p>
            <a:r>
              <a:rPr lang="he-IL" dirty="0"/>
              <a:t>במחקר שהתבצע על </a:t>
            </a:r>
            <a:r>
              <a:rPr lang="he-IL" dirty="0" smtClean="0"/>
              <a:t>תלמידים בכיתה ה', ילדים אמרו </a:t>
            </a:r>
            <a:r>
              <a:rPr lang="he-IL" dirty="0"/>
              <a:t>לחוקרים שהם לא מרוצים מהגוף שלהם לאחר שצפו בסרטון של בריטני ספירס</a:t>
            </a:r>
            <a:br>
              <a:rPr lang="he-IL" dirty="0"/>
            </a:br>
            <a:endParaRPr lang="en-US" dirty="0"/>
          </a:p>
        </p:txBody>
      </p:sp>
      <p:pic>
        <p:nvPicPr>
          <p:cNvPr id="4098" name="Picture 2" descr="https://lh5.googleusercontent.com/WwBIaaGgMdJExbDZ4uEsV2WEIsVA4xQJBnlGUU-X4xhOyrcVpQ9c48lkFXsoYlfYcx_ITWsGGwXV3WdZE_gzCPacOolZAJPeGNVnnarHXmMJVvpUPBjGLUit0t8GZ_3EGhmOPKv_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94" y="1313469"/>
            <a:ext cx="2517731" cy="377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2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1" dirty="0"/>
              <a:t>השפעת תוכניות טלוויזיה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019550" cy="3263504"/>
          </a:xfrm>
        </p:spPr>
        <p:txBody>
          <a:bodyPr>
            <a:normAutofit fontScale="92500"/>
          </a:bodyPr>
          <a:lstStyle/>
          <a:p>
            <a:r>
              <a:rPr lang="he-IL" dirty="0" smtClean="0"/>
              <a:t>35</a:t>
            </a:r>
            <a:r>
              <a:rPr lang="he-IL" dirty="0"/>
              <a:t>% מהבנים </a:t>
            </a:r>
            <a:r>
              <a:rPr lang="he-IL" dirty="0" smtClean="0"/>
              <a:t>בגילאים 6-8</a:t>
            </a:r>
            <a:r>
              <a:rPr lang="he-IL" dirty="0"/>
              <a:t>, </a:t>
            </a:r>
            <a:r>
              <a:rPr lang="he-IL" dirty="0" smtClean="0"/>
              <a:t>הצביעו </a:t>
            </a:r>
            <a:r>
              <a:rPr lang="he-IL" dirty="0"/>
              <a:t>על גוף רזה יותר משלהם כגוף האידיאלי. </a:t>
            </a:r>
            <a:endParaRPr lang="he-IL" dirty="0" smtClean="0"/>
          </a:p>
          <a:p>
            <a:r>
              <a:rPr lang="he-IL" dirty="0" smtClean="0"/>
              <a:t>לדמויות </a:t>
            </a:r>
            <a:r>
              <a:rPr lang="he-IL" dirty="0"/>
              <a:t>המשחק </a:t>
            </a:r>
            <a:r>
              <a:rPr lang="he-IL" dirty="0" smtClean="0"/>
              <a:t>בהם </a:t>
            </a:r>
            <a:r>
              <a:rPr lang="he-IL" dirty="0"/>
              <a:t>משחקים הבנים בגיל זה, גוף מוגזם באופן שאפילו שרירנים מקצועיים לא יכולים לפתח</a:t>
            </a:r>
            <a:r>
              <a:rPr lang="he-IL" dirty="0" smtClean="0"/>
              <a:t>.</a:t>
            </a:r>
          </a:p>
          <a:p>
            <a:r>
              <a:rPr lang="he-IL" dirty="0" smtClean="0"/>
              <a:t>חוקרים </a:t>
            </a:r>
            <a:r>
              <a:rPr lang="he-IL" dirty="0"/>
              <a:t>מצאו קשר משמעותי בין החשיפה של בנים ונערים לגוף שרירי מאד, לבין דימוי עצמי נמוך</a:t>
            </a:r>
            <a:r>
              <a:rPr lang="he-IL" dirty="0" smtClean="0"/>
              <a:t>.</a:t>
            </a: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pic>
        <p:nvPicPr>
          <p:cNvPr id="5122" name="Picture 2" descr="https://lh4.googleusercontent.com/k_kkV4MqEp0OU9ip5pIMni_LizUGLieoDqpnXReZQs5RC_dSyIpMX13i7eWSSSWf83U_Vc6eZLf_p70ewbd39SRNalwI6chpuqlUTg6ttJ0eBxetnA-YA88a9t7AbMWALTCwK8K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" y="1351953"/>
            <a:ext cx="4427168" cy="2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75454"/>
      </p:ext>
    </p:extLst>
  </p:cSld>
  <p:clrMapOvr>
    <a:masterClrMapping/>
  </p:clrMapOvr>
</p:sld>
</file>

<file path=ppt/theme/theme1.xml><?xml version="1.0" encoding="utf-8"?>
<a:theme xmlns:a="http://schemas.openxmlformats.org/drawingml/2006/main" name="תבנית אוכ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" id="{8B23EF5B-18BF-4D13-B000-07F59CD6F7D5}" vid="{96A2EDD5-7D18-4A1C-A402-496069C0AD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תבנית אוכל</Template>
  <TotalTime>10604</TotalTime>
  <Words>796</Words>
  <Application>Microsoft Office PowerPoint</Application>
  <PresentationFormat>On-screen Show (16:9)</PresentationFormat>
  <Paragraphs>123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תבנית אוכל</vt:lpstr>
      <vt:lpstr>פרסומות: אויב או אוהב?</vt:lpstr>
      <vt:lpstr>מה אומרת לנו התמונה?  </vt:lpstr>
      <vt:lpstr>מה מסתתר בתמונה?  </vt:lpstr>
      <vt:lpstr>מה מראים לנו בתמונה?</vt:lpstr>
      <vt:lpstr>מה בעצם מנסים לומר לנו?</vt:lpstr>
      <vt:lpstr>השפעת עולם הפרסום על דימוי גוף </vt:lpstr>
      <vt:lpstr>השפעת עולם הפרסום על דימוי גוף</vt:lpstr>
      <vt:lpstr>השפעת תוכניות טלוויזיה</vt:lpstr>
      <vt:lpstr>השפעת תוכניות טלוויזיה</vt:lpstr>
      <vt:lpstr>תקשורת ודימוי גוף</vt:lpstr>
      <vt:lpstr>סיכום ביניים</vt:lpstr>
      <vt:lpstr>סוד היופי בפרסומות...פוטושופ</vt:lpstr>
      <vt:lpstr>פרסומות אוכל</vt:lpstr>
      <vt:lpstr>סיכום ביניים</vt:lpstr>
      <vt:lpstr>יוצרים פרסומות </vt:lpstr>
      <vt:lpstr>סיכום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אריזה - זה כל הסיפור</dc:title>
  <dc:creator>Nira Shimoni-Ayal</dc:creator>
  <cp:lastModifiedBy>Michal Giladi</cp:lastModifiedBy>
  <cp:revision>91</cp:revision>
  <dcterms:modified xsi:type="dcterms:W3CDTF">2020-04-26T06:50:29Z</dcterms:modified>
</cp:coreProperties>
</file>