
<file path=[Content_Types].xml><?xml version="1.0" encoding="utf-8"?>
<Types xmlns="http://schemas.openxmlformats.org/package/2006/content-types">
  <Default Extension="tmp" ContentType="image/png"/>
  <Default Extension="png" ContentType="image/png"/>
  <Default Extension="wmf" ContentType="image/x-wmf"/>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29"/>
  </p:notesMasterIdLst>
  <p:sldIdLst>
    <p:sldId id="256" r:id="rId2"/>
    <p:sldId id="258" r:id="rId3"/>
    <p:sldId id="259" r:id="rId4"/>
    <p:sldId id="261" r:id="rId5"/>
    <p:sldId id="262" r:id="rId6"/>
    <p:sldId id="265" r:id="rId7"/>
    <p:sldId id="264" r:id="rId8"/>
    <p:sldId id="266" r:id="rId9"/>
    <p:sldId id="267" r:id="rId10"/>
    <p:sldId id="268" r:id="rId11"/>
    <p:sldId id="269" r:id="rId12"/>
    <p:sldId id="270" r:id="rId13"/>
    <p:sldId id="272" r:id="rId14"/>
    <p:sldId id="274" r:id="rId15"/>
    <p:sldId id="275" r:id="rId16"/>
    <p:sldId id="276" r:id="rId17"/>
    <p:sldId id="278" r:id="rId18"/>
    <p:sldId id="279" r:id="rId19"/>
    <p:sldId id="287" r:id="rId20"/>
    <p:sldId id="280" r:id="rId21"/>
    <p:sldId id="286" r:id="rId22"/>
    <p:sldId id="285" r:id="rId23"/>
    <p:sldId id="284" r:id="rId24"/>
    <p:sldId id="283" r:id="rId25"/>
    <p:sldId id="282" r:id="rId26"/>
    <p:sldId id="281" r:id="rId27"/>
    <p:sldId id="277" r:id="rId28"/>
  </p:sldIdLst>
  <p:sldSz cx="9144000" cy="5143500" type="screen16x9"/>
  <p:notesSz cx="6858000" cy="9144000"/>
  <p:embeddedFontLst>
    <p:embeddedFont>
      <p:font typeface="Cambria Math" panose="02040503050406030204" pitchFamily="18" charset="0"/>
      <p:regular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5616" userDrawn="1">
          <p15:clr>
            <a:srgbClr val="A4A3A4"/>
          </p15:clr>
        </p15:guide>
        <p15:guide id="3" orient="horz" pos="284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63D"/>
    <a:srgbClr val="CA5520"/>
    <a:srgbClr val="B44B1C"/>
    <a:srgbClr val="E37A4B"/>
    <a:srgbClr val="ED7D31"/>
    <a:srgbClr val="C04610"/>
    <a:srgbClr val="DD5E25"/>
    <a:srgbClr val="99CC00"/>
    <a:srgbClr val="E14E20"/>
    <a:srgbClr val="CF45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59" d="100"/>
          <a:sy n="159" d="100"/>
        </p:scale>
        <p:origin x="156" y="168"/>
      </p:cViewPr>
      <p:guideLst>
        <p:guide orient="horz" pos="1620"/>
        <p:guide pos="5616"/>
        <p:guide orient="horz" pos="2844"/>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98127889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82325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he-IL" dirty="0" smtClean="0"/>
              <a:t>(לחלקנו זו מטרה בעייתית, גם מכיוון שפעילות כזו עלולה להיות משעממת ולא מהנה, וגם מכיוון שקל לשכוח לעשות אותה כי היא לא משתלבת בשגרה היומית).</a:t>
            </a:r>
          </a:p>
          <a:p>
            <a:endParaRPr lang="en-US" dirty="0"/>
          </a:p>
        </p:txBody>
      </p:sp>
    </p:spTree>
    <p:extLst>
      <p:ext uri="{BB962C8B-B14F-4D97-AF65-F5344CB8AC3E}">
        <p14:creationId xmlns:p14="http://schemas.microsoft.com/office/powerpoint/2010/main" val="27699941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he-IL" dirty="0" smtClean="0"/>
              <a:t>(מטרה פשוטה לביצוע המשתלבת היטב בפעילות היומיומית, אם כי תרומתה לכושר הגופני מועטה וכדאי לשלב אותה עם מטרות נוספות. אם רוצים מטרה יותר משמעותית אפשר לבחור לוותר על הנסיעה באוטובוס, וללכת ברגל או לנסוע באופניים).</a:t>
            </a:r>
            <a:endParaRPr lang="en-US" dirty="0"/>
          </a:p>
        </p:txBody>
      </p:sp>
    </p:spTree>
    <p:extLst>
      <p:ext uri="{BB962C8B-B14F-4D97-AF65-F5344CB8AC3E}">
        <p14:creationId xmlns:p14="http://schemas.microsoft.com/office/powerpoint/2010/main" val="29669592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rtl="1"/>
            <a:r>
              <a:rPr lang="he-IL" sz="1100" b="0" i="0" u="none" strike="noStrike" cap="none" dirty="0" smtClean="0">
                <a:solidFill>
                  <a:srgbClr val="000000"/>
                </a:solidFill>
                <a:effectLst/>
                <a:latin typeface="Arial"/>
                <a:ea typeface="Arial"/>
                <a:cs typeface="Arial"/>
                <a:sym typeface="Arial"/>
              </a:rPr>
              <a:t>יש לציין בפני התלמידים:</a:t>
            </a:r>
            <a:endParaRPr lang="he-IL" b="0" dirty="0" smtClean="0">
              <a:effectLst/>
            </a:endParaRPr>
          </a:p>
          <a:p>
            <a:pPr rtl="1" fontAlgn="base"/>
            <a:r>
              <a:rPr lang="he-IL" sz="1100" b="0" i="0" u="none" strike="noStrike" cap="none" dirty="0" smtClean="0">
                <a:solidFill>
                  <a:srgbClr val="000000"/>
                </a:solidFill>
                <a:effectLst/>
                <a:latin typeface="Arial"/>
                <a:ea typeface="Arial"/>
                <a:cs typeface="Arial"/>
                <a:sym typeface="Arial"/>
              </a:rPr>
              <a:t>זוהי פעילות אישית, והתלמידים לא יתבקשו להציג את המידע בפני הכיתה.</a:t>
            </a:r>
          </a:p>
          <a:p>
            <a:pPr rtl="1" fontAlgn="base"/>
            <a:r>
              <a:rPr lang="he-IL" sz="1100" b="0" i="0" u="none" strike="noStrike" cap="none" dirty="0" smtClean="0">
                <a:solidFill>
                  <a:srgbClr val="000000"/>
                </a:solidFill>
                <a:effectLst/>
                <a:latin typeface="Arial"/>
                <a:ea typeface="Arial"/>
                <a:cs typeface="Arial"/>
                <a:sym typeface="Arial"/>
              </a:rPr>
              <a:t>בסוף השיעור נחזור לגלגל הפעילויות, ולכן חשוב לשמור את מה שעושים בחלק זה (ניתן לבצע צילום מסך).</a:t>
            </a:r>
          </a:p>
          <a:p>
            <a:pPr rtl="1" fontAlgn="base"/>
            <a:r>
              <a:rPr lang="he-IL" sz="1100" b="0" i="0" u="none" strike="noStrike" cap="none" dirty="0" smtClean="0">
                <a:solidFill>
                  <a:srgbClr val="000000"/>
                </a:solidFill>
                <a:effectLst/>
                <a:latin typeface="Arial"/>
                <a:ea typeface="Arial"/>
                <a:cs typeface="Arial"/>
                <a:sym typeface="Arial"/>
              </a:rPr>
              <a:t>מי שיש לו ימים מאד שונים יכול למלא שני גלגלים, ולעשות צילום מסך של כל אחד מהם</a:t>
            </a:r>
            <a:endParaRPr lang="he-IL" sz="1100" b="0" i="0" u="none" strike="noStrike" cap="none" dirty="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27550622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381000" y="685800"/>
            <a:ext cx="6096000" cy="3429000"/>
          </a:xfrm>
        </p:spPr>
      </p:sp>
      <p:sp>
        <p:nvSpPr>
          <p:cNvPr id="3" name="מציין מיקום של הערות 2"/>
          <p:cNvSpPr>
            <a:spLocks noGrp="1"/>
          </p:cNvSpPr>
          <p:nvPr>
            <p:ph type="body" idx="1"/>
          </p:nvPr>
        </p:nvSpPr>
        <p:spPr/>
        <p:txBody>
          <a:bodyPr/>
          <a:lstStyle/>
          <a:p>
            <a:r>
              <a:rPr lang="he-IL" dirty="0" smtClean="0">
                <a:solidFill>
                  <a:srgbClr val="ED7D31"/>
                </a:solidFill>
              </a:rPr>
              <a:t>חגית:</a:t>
            </a:r>
          </a:p>
          <a:p>
            <a:r>
              <a:rPr lang="en-US" dirty="0" smtClean="0">
                <a:solidFill>
                  <a:srgbClr val="ED7D31"/>
                </a:solidFill>
              </a:rPr>
              <a:t> </a:t>
            </a:r>
            <a:r>
              <a:rPr lang="he-IL" dirty="0" smtClean="0">
                <a:solidFill>
                  <a:srgbClr val="ED7D31"/>
                </a:solidFill>
              </a:rPr>
              <a:t>אייקונים/תמונות של: רשימה, פנטומימה, סרטון</a:t>
            </a:r>
          </a:p>
          <a:p>
            <a:endParaRPr lang="en-US" dirty="0"/>
          </a:p>
        </p:txBody>
      </p:sp>
    </p:spTree>
    <p:extLst>
      <p:ext uri="{BB962C8B-B14F-4D97-AF65-F5344CB8AC3E}">
        <p14:creationId xmlns:p14="http://schemas.microsoft.com/office/powerpoint/2010/main" val="27304775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381000" y="685800"/>
            <a:ext cx="6096000" cy="3429000"/>
          </a:xfrm>
        </p:spPr>
      </p:sp>
      <p:sp>
        <p:nvSpPr>
          <p:cNvPr id="3" name="מציין מיקום של הערות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he-IL" dirty="0" smtClean="0">
                <a:solidFill>
                  <a:srgbClr val="FF0000"/>
                </a:solidFill>
              </a:rPr>
              <a:t>תמונת אילוסטרציה – ריצה?</a:t>
            </a:r>
            <a:endParaRPr lang="en-US" dirty="0" smtClean="0">
              <a:solidFill>
                <a:srgbClr val="FF0000"/>
              </a:solidFill>
            </a:endParaRPr>
          </a:p>
          <a:p>
            <a:endParaRPr lang="en-US" dirty="0"/>
          </a:p>
        </p:txBody>
      </p:sp>
    </p:spTree>
    <p:extLst>
      <p:ext uri="{BB962C8B-B14F-4D97-AF65-F5344CB8AC3E}">
        <p14:creationId xmlns:p14="http://schemas.microsoft.com/office/powerpoint/2010/main" val="35623352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rtl="1"/>
            <a:r>
              <a:rPr lang="he-IL" sz="1100" b="0" i="0" u="none" strike="noStrike" cap="none" dirty="0" smtClean="0">
                <a:solidFill>
                  <a:srgbClr val="000000"/>
                </a:solidFill>
                <a:effectLst/>
                <a:latin typeface="Arial"/>
                <a:ea typeface="Arial"/>
                <a:cs typeface="Arial"/>
                <a:sym typeface="Arial"/>
              </a:rPr>
              <a:t>מענה על החידון יעשה בתנועות גופניות, כאשר המדריך מחליט איזה תנועה אומרת מה, למשל: מי שחושב א' יעמוד, מי שחושב  ב' ירים ידיים.</a:t>
            </a:r>
            <a:endParaRPr lang="he-IL" b="0" dirty="0" smtClean="0">
              <a:effectLst/>
            </a:endParaRPr>
          </a:p>
          <a:p>
            <a:r>
              <a:rPr lang="he-IL" dirty="0" smtClean="0"/>
              <a:t/>
            </a:r>
            <a:br>
              <a:rPr lang="he-IL" dirty="0" smtClean="0"/>
            </a:br>
            <a:endParaRPr lang="en-US" dirty="0"/>
          </a:p>
        </p:txBody>
      </p:sp>
    </p:spTree>
    <p:extLst>
      <p:ext uri="{BB962C8B-B14F-4D97-AF65-F5344CB8AC3E}">
        <p14:creationId xmlns:p14="http://schemas.microsoft.com/office/powerpoint/2010/main" val="30640939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381000" y="685800"/>
            <a:ext cx="6096000" cy="3429000"/>
          </a:xfrm>
        </p:spPr>
      </p:sp>
      <p:sp>
        <p:nvSpPr>
          <p:cNvPr id="3" name="מציין מיקום של הערות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705253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he-IL" dirty="0" smtClean="0"/>
              <a:t>(מטרה לא מספיק מוגדרת וכמותית ולכן קשה לזהות הצלחה).</a:t>
            </a:r>
          </a:p>
          <a:p>
            <a:endParaRPr lang="en-US" dirty="0"/>
          </a:p>
        </p:txBody>
      </p:sp>
    </p:spTree>
    <p:extLst>
      <p:ext uri="{BB962C8B-B14F-4D97-AF65-F5344CB8AC3E}">
        <p14:creationId xmlns:p14="http://schemas.microsoft.com/office/powerpoint/2010/main" val="10780122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he-IL" dirty="0" smtClean="0"/>
              <a:t>(מטרה לא סבירה, אם לא התאמנתם עד היום לקראת מרתון).</a:t>
            </a:r>
          </a:p>
          <a:p>
            <a:endParaRPr lang="en-US" dirty="0"/>
          </a:p>
        </p:txBody>
      </p:sp>
    </p:spTree>
    <p:extLst>
      <p:ext uri="{BB962C8B-B14F-4D97-AF65-F5344CB8AC3E}">
        <p14:creationId xmlns:p14="http://schemas.microsoft.com/office/powerpoint/2010/main" val="7235100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he-IL" dirty="0" smtClean="0"/>
              <a:t>(לרובנו זוהי מטרה מוגזמת, מדובר בפעילות גופנית מאומצת שלוקחת מעל שעתיים ביום).</a:t>
            </a:r>
          </a:p>
          <a:p>
            <a:endParaRPr lang="en-US" dirty="0"/>
          </a:p>
        </p:txBody>
      </p:sp>
    </p:spTree>
    <p:extLst>
      <p:ext uri="{BB962C8B-B14F-4D97-AF65-F5344CB8AC3E}">
        <p14:creationId xmlns:p14="http://schemas.microsoft.com/office/powerpoint/2010/main" val="23944463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שקופית כותרת">
    <p:bg>
      <p:bgPr>
        <a:solidFill>
          <a:schemeClr val="bg1"/>
        </a:solidFill>
        <a:effectLst/>
      </p:bgPr>
    </p:bg>
    <p:spTree>
      <p:nvGrpSpPr>
        <p:cNvPr id="1" name=""/>
        <p:cNvGrpSpPr/>
        <p:nvPr/>
      </p:nvGrpSpPr>
      <p:grpSpPr>
        <a:xfrm>
          <a:off x="0" y="0"/>
          <a:ext cx="0" cy="0"/>
          <a:chOff x="0" y="0"/>
          <a:chExt cx="0" cy="0"/>
        </a:xfrm>
      </p:grpSpPr>
      <p:sp>
        <p:nvSpPr>
          <p:cNvPr id="61" name="מלבן 60"/>
          <p:cNvSpPr/>
          <p:nvPr/>
        </p:nvSpPr>
        <p:spPr>
          <a:xfrm>
            <a:off x="0" y="10740"/>
            <a:ext cx="9196388" cy="26324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9" name="AutoShape 3"/>
          <p:cNvSpPr>
            <a:spLocks noChangeAspect="1" noChangeArrowheads="1" noTextEdit="1"/>
          </p:cNvSpPr>
          <p:nvPr/>
        </p:nvSpPr>
        <p:spPr bwMode="auto">
          <a:xfrm>
            <a:off x="-52388" y="1223962"/>
            <a:ext cx="5476875" cy="391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50"/>
          </a:p>
        </p:txBody>
      </p:sp>
      <p:sp>
        <p:nvSpPr>
          <p:cNvPr id="10" name="Rectangle 5"/>
          <p:cNvSpPr>
            <a:spLocks noChangeArrowheads="1"/>
          </p:cNvSpPr>
          <p:nvPr/>
        </p:nvSpPr>
        <p:spPr bwMode="auto">
          <a:xfrm>
            <a:off x="83488" y="2632472"/>
            <a:ext cx="9060512" cy="2506266"/>
          </a:xfrm>
          <a:prstGeom prst="rect">
            <a:avLst/>
          </a:prstGeom>
          <a:solidFill>
            <a:srgbClr val="CA5520"/>
          </a:solidFill>
          <a:ln>
            <a:noFill/>
          </a:ln>
          <a:extLst/>
        </p:spPr>
        <p:txBody>
          <a:bodyPr vert="horz" wrap="square" lIns="68580" tIns="34290" rIns="68580" bIns="34290" numCol="1" anchor="t" anchorCtr="0" compatLnSpc="1">
            <a:prstTxWarp prst="textNoShape">
              <a:avLst/>
            </a:prstTxWarp>
          </a:bodyPr>
          <a:lstStyle/>
          <a:p>
            <a:endParaRPr lang="en-US" sz="1050"/>
          </a:p>
        </p:txBody>
      </p:sp>
      <p:sp>
        <p:nvSpPr>
          <p:cNvPr id="11" name="Freeform 6"/>
          <p:cNvSpPr>
            <a:spLocks/>
          </p:cNvSpPr>
          <p:nvPr/>
        </p:nvSpPr>
        <p:spPr bwMode="auto">
          <a:xfrm>
            <a:off x="28576" y="3843337"/>
            <a:ext cx="964406" cy="966788"/>
          </a:xfrm>
          <a:custGeom>
            <a:avLst/>
            <a:gdLst>
              <a:gd name="T0" fmla="*/ 406 w 810"/>
              <a:gd name="T1" fmla="*/ 812 h 812"/>
              <a:gd name="T2" fmla="*/ 0 w 810"/>
              <a:gd name="T3" fmla="*/ 812 h 812"/>
              <a:gd name="T4" fmla="*/ 0 w 810"/>
              <a:gd name="T5" fmla="*/ 404 h 812"/>
              <a:gd name="T6" fmla="*/ 0 w 810"/>
              <a:gd name="T7" fmla="*/ 404 h 812"/>
              <a:gd name="T8" fmla="*/ 2 w 810"/>
              <a:gd name="T9" fmla="*/ 364 h 812"/>
              <a:gd name="T10" fmla="*/ 8 w 810"/>
              <a:gd name="T11" fmla="*/ 324 h 812"/>
              <a:gd name="T12" fmla="*/ 18 w 810"/>
              <a:gd name="T13" fmla="*/ 284 h 812"/>
              <a:gd name="T14" fmla="*/ 32 w 810"/>
              <a:gd name="T15" fmla="*/ 248 h 812"/>
              <a:gd name="T16" fmla="*/ 48 w 810"/>
              <a:gd name="T17" fmla="*/ 212 h 812"/>
              <a:gd name="T18" fmla="*/ 68 w 810"/>
              <a:gd name="T19" fmla="*/ 178 h 812"/>
              <a:gd name="T20" fmla="*/ 92 w 810"/>
              <a:gd name="T21" fmla="*/ 148 h 812"/>
              <a:gd name="T22" fmla="*/ 118 w 810"/>
              <a:gd name="T23" fmla="*/ 118 h 812"/>
              <a:gd name="T24" fmla="*/ 146 w 810"/>
              <a:gd name="T25" fmla="*/ 92 h 812"/>
              <a:gd name="T26" fmla="*/ 178 w 810"/>
              <a:gd name="T27" fmla="*/ 70 h 812"/>
              <a:gd name="T28" fmla="*/ 212 w 810"/>
              <a:gd name="T29" fmla="*/ 50 h 812"/>
              <a:gd name="T30" fmla="*/ 246 w 810"/>
              <a:gd name="T31" fmla="*/ 32 h 812"/>
              <a:gd name="T32" fmla="*/ 284 w 810"/>
              <a:gd name="T33" fmla="*/ 18 h 812"/>
              <a:gd name="T34" fmla="*/ 322 w 810"/>
              <a:gd name="T35" fmla="*/ 8 h 812"/>
              <a:gd name="T36" fmla="*/ 362 w 810"/>
              <a:gd name="T37" fmla="*/ 2 h 812"/>
              <a:gd name="T38" fmla="*/ 404 w 810"/>
              <a:gd name="T39" fmla="*/ 0 h 812"/>
              <a:gd name="T40" fmla="*/ 810 w 810"/>
              <a:gd name="T41" fmla="*/ 0 h 812"/>
              <a:gd name="T42" fmla="*/ 810 w 810"/>
              <a:gd name="T43" fmla="*/ 408 h 812"/>
              <a:gd name="T44" fmla="*/ 810 w 810"/>
              <a:gd name="T45" fmla="*/ 408 h 812"/>
              <a:gd name="T46" fmla="*/ 808 w 810"/>
              <a:gd name="T47" fmla="*/ 450 h 812"/>
              <a:gd name="T48" fmla="*/ 802 w 810"/>
              <a:gd name="T49" fmla="*/ 490 h 812"/>
              <a:gd name="T50" fmla="*/ 792 w 810"/>
              <a:gd name="T51" fmla="*/ 528 h 812"/>
              <a:gd name="T52" fmla="*/ 778 w 810"/>
              <a:gd name="T53" fmla="*/ 564 h 812"/>
              <a:gd name="T54" fmla="*/ 762 w 810"/>
              <a:gd name="T55" fmla="*/ 600 h 812"/>
              <a:gd name="T56" fmla="*/ 742 w 810"/>
              <a:gd name="T57" fmla="*/ 634 h 812"/>
              <a:gd name="T58" fmla="*/ 718 w 810"/>
              <a:gd name="T59" fmla="*/ 664 h 812"/>
              <a:gd name="T60" fmla="*/ 692 w 810"/>
              <a:gd name="T61" fmla="*/ 694 h 812"/>
              <a:gd name="T62" fmla="*/ 664 w 810"/>
              <a:gd name="T63" fmla="*/ 720 h 812"/>
              <a:gd name="T64" fmla="*/ 632 w 810"/>
              <a:gd name="T65" fmla="*/ 742 h 812"/>
              <a:gd name="T66" fmla="*/ 600 w 810"/>
              <a:gd name="T67" fmla="*/ 762 h 812"/>
              <a:gd name="T68" fmla="*/ 564 w 810"/>
              <a:gd name="T69" fmla="*/ 780 h 812"/>
              <a:gd name="T70" fmla="*/ 526 w 810"/>
              <a:gd name="T71" fmla="*/ 794 h 812"/>
              <a:gd name="T72" fmla="*/ 488 w 810"/>
              <a:gd name="T73" fmla="*/ 804 h 812"/>
              <a:gd name="T74" fmla="*/ 448 w 810"/>
              <a:gd name="T75" fmla="*/ 810 h 812"/>
              <a:gd name="T76" fmla="*/ 406 w 810"/>
              <a:gd name="T77" fmla="*/ 812 h 812"/>
              <a:gd name="T78" fmla="*/ 406 w 810"/>
              <a:gd name="T79" fmla="*/ 812 h 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10" h="812">
                <a:moveTo>
                  <a:pt x="406" y="812"/>
                </a:moveTo>
                <a:lnTo>
                  <a:pt x="0" y="812"/>
                </a:lnTo>
                <a:lnTo>
                  <a:pt x="0" y="404"/>
                </a:lnTo>
                <a:lnTo>
                  <a:pt x="0" y="404"/>
                </a:lnTo>
                <a:lnTo>
                  <a:pt x="2" y="364"/>
                </a:lnTo>
                <a:lnTo>
                  <a:pt x="8" y="324"/>
                </a:lnTo>
                <a:lnTo>
                  <a:pt x="18" y="284"/>
                </a:lnTo>
                <a:lnTo>
                  <a:pt x="32" y="248"/>
                </a:lnTo>
                <a:lnTo>
                  <a:pt x="48" y="212"/>
                </a:lnTo>
                <a:lnTo>
                  <a:pt x="68" y="178"/>
                </a:lnTo>
                <a:lnTo>
                  <a:pt x="92" y="148"/>
                </a:lnTo>
                <a:lnTo>
                  <a:pt x="118" y="118"/>
                </a:lnTo>
                <a:lnTo>
                  <a:pt x="146" y="92"/>
                </a:lnTo>
                <a:lnTo>
                  <a:pt x="178" y="70"/>
                </a:lnTo>
                <a:lnTo>
                  <a:pt x="212" y="50"/>
                </a:lnTo>
                <a:lnTo>
                  <a:pt x="246" y="32"/>
                </a:lnTo>
                <a:lnTo>
                  <a:pt x="284" y="18"/>
                </a:lnTo>
                <a:lnTo>
                  <a:pt x="322" y="8"/>
                </a:lnTo>
                <a:lnTo>
                  <a:pt x="362" y="2"/>
                </a:lnTo>
                <a:lnTo>
                  <a:pt x="404" y="0"/>
                </a:lnTo>
                <a:lnTo>
                  <a:pt x="810" y="0"/>
                </a:lnTo>
                <a:lnTo>
                  <a:pt x="810" y="408"/>
                </a:lnTo>
                <a:lnTo>
                  <a:pt x="810" y="408"/>
                </a:lnTo>
                <a:lnTo>
                  <a:pt x="808" y="450"/>
                </a:lnTo>
                <a:lnTo>
                  <a:pt x="802" y="490"/>
                </a:lnTo>
                <a:lnTo>
                  <a:pt x="792" y="528"/>
                </a:lnTo>
                <a:lnTo>
                  <a:pt x="778" y="564"/>
                </a:lnTo>
                <a:lnTo>
                  <a:pt x="762" y="600"/>
                </a:lnTo>
                <a:lnTo>
                  <a:pt x="742" y="634"/>
                </a:lnTo>
                <a:lnTo>
                  <a:pt x="718" y="664"/>
                </a:lnTo>
                <a:lnTo>
                  <a:pt x="692" y="694"/>
                </a:lnTo>
                <a:lnTo>
                  <a:pt x="664" y="720"/>
                </a:lnTo>
                <a:lnTo>
                  <a:pt x="632" y="742"/>
                </a:lnTo>
                <a:lnTo>
                  <a:pt x="600" y="762"/>
                </a:lnTo>
                <a:lnTo>
                  <a:pt x="564" y="780"/>
                </a:lnTo>
                <a:lnTo>
                  <a:pt x="526" y="794"/>
                </a:lnTo>
                <a:lnTo>
                  <a:pt x="488" y="804"/>
                </a:lnTo>
                <a:lnTo>
                  <a:pt x="448" y="810"/>
                </a:lnTo>
                <a:lnTo>
                  <a:pt x="406" y="812"/>
                </a:lnTo>
                <a:lnTo>
                  <a:pt x="406" y="8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50"/>
          </a:p>
        </p:txBody>
      </p:sp>
      <p:sp>
        <p:nvSpPr>
          <p:cNvPr id="55" name="Line 50"/>
          <p:cNvSpPr>
            <a:spLocks noChangeShapeType="1"/>
          </p:cNvSpPr>
          <p:nvPr/>
        </p:nvSpPr>
        <p:spPr bwMode="auto">
          <a:xfrm>
            <a:off x="5026819" y="470535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50"/>
          </a:p>
        </p:txBody>
      </p:sp>
      <p:sp>
        <p:nvSpPr>
          <p:cNvPr id="56" name="Line 51"/>
          <p:cNvSpPr>
            <a:spLocks noChangeShapeType="1"/>
          </p:cNvSpPr>
          <p:nvPr/>
        </p:nvSpPr>
        <p:spPr bwMode="auto">
          <a:xfrm>
            <a:off x="5026819" y="470535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50"/>
          </a:p>
        </p:txBody>
      </p:sp>
      <p:grpSp>
        <p:nvGrpSpPr>
          <p:cNvPr id="60" name="קבוצה 59"/>
          <p:cNvGrpSpPr/>
          <p:nvPr/>
        </p:nvGrpSpPr>
        <p:grpSpPr>
          <a:xfrm>
            <a:off x="8165306" y="4485138"/>
            <a:ext cx="766763" cy="288131"/>
            <a:chOff x="10899775" y="6148388"/>
            <a:chExt cx="1022350" cy="384175"/>
          </a:xfrm>
        </p:grpSpPr>
        <p:sp>
          <p:nvSpPr>
            <p:cNvPr id="57" name="Freeform 52"/>
            <p:cNvSpPr>
              <a:spLocks noEditPoints="1"/>
            </p:cNvSpPr>
            <p:nvPr/>
          </p:nvSpPr>
          <p:spPr bwMode="auto">
            <a:xfrm>
              <a:off x="10950575" y="6148388"/>
              <a:ext cx="971550" cy="288925"/>
            </a:xfrm>
            <a:custGeom>
              <a:avLst/>
              <a:gdLst>
                <a:gd name="T0" fmla="*/ 592 w 612"/>
                <a:gd name="T1" fmla="*/ 62 h 182"/>
                <a:gd name="T2" fmla="*/ 556 w 612"/>
                <a:gd name="T3" fmla="*/ 104 h 182"/>
                <a:gd name="T4" fmla="*/ 560 w 612"/>
                <a:gd name="T5" fmla="*/ 62 h 182"/>
                <a:gd name="T6" fmla="*/ 612 w 612"/>
                <a:gd name="T7" fmla="*/ 46 h 182"/>
                <a:gd name="T8" fmla="*/ 534 w 612"/>
                <a:gd name="T9" fmla="*/ 84 h 182"/>
                <a:gd name="T10" fmla="*/ 546 w 612"/>
                <a:gd name="T11" fmla="*/ 104 h 182"/>
                <a:gd name="T12" fmla="*/ 514 w 612"/>
                <a:gd name="T13" fmla="*/ 86 h 182"/>
                <a:gd name="T14" fmla="*/ 488 w 612"/>
                <a:gd name="T15" fmla="*/ 104 h 182"/>
                <a:gd name="T16" fmla="*/ 554 w 612"/>
                <a:gd name="T17" fmla="*/ 46 h 182"/>
                <a:gd name="T18" fmla="*/ 558 w 612"/>
                <a:gd name="T19" fmla="*/ 56 h 182"/>
                <a:gd name="T20" fmla="*/ 544 w 612"/>
                <a:gd name="T21" fmla="*/ 80 h 182"/>
                <a:gd name="T22" fmla="*/ 540 w 612"/>
                <a:gd name="T23" fmla="*/ 60 h 182"/>
                <a:gd name="T24" fmla="*/ 520 w 612"/>
                <a:gd name="T25" fmla="*/ 70 h 182"/>
                <a:gd name="T26" fmla="*/ 540 w 612"/>
                <a:gd name="T27" fmla="*/ 62 h 182"/>
                <a:gd name="T28" fmla="*/ 466 w 612"/>
                <a:gd name="T29" fmla="*/ 104 h 182"/>
                <a:gd name="T30" fmla="*/ 444 w 612"/>
                <a:gd name="T31" fmla="*/ 96 h 182"/>
                <a:gd name="T32" fmla="*/ 436 w 612"/>
                <a:gd name="T33" fmla="*/ 74 h 182"/>
                <a:gd name="T34" fmla="*/ 454 w 612"/>
                <a:gd name="T35" fmla="*/ 46 h 182"/>
                <a:gd name="T36" fmla="*/ 472 w 612"/>
                <a:gd name="T37" fmla="*/ 44 h 182"/>
                <a:gd name="T38" fmla="*/ 494 w 612"/>
                <a:gd name="T39" fmla="*/ 68 h 182"/>
                <a:gd name="T40" fmla="*/ 492 w 612"/>
                <a:gd name="T41" fmla="*/ 86 h 182"/>
                <a:gd name="T42" fmla="*/ 466 w 612"/>
                <a:gd name="T43" fmla="*/ 104 h 182"/>
                <a:gd name="T44" fmla="*/ 460 w 612"/>
                <a:gd name="T45" fmla="*/ 60 h 182"/>
                <a:gd name="T46" fmla="*/ 452 w 612"/>
                <a:gd name="T47" fmla="*/ 74 h 182"/>
                <a:gd name="T48" fmla="*/ 466 w 612"/>
                <a:gd name="T49" fmla="*/ 88 h 182"/>
                <a:gd name="T50" fmla="*/ 480 w 612"/>
                <a:gd name="T51" fmla="*/ 80 h 182"/>
                <a:gd name="T52" fmla="*/ 478 w 612"/>
                <a:gd name="T53" fmla="*/ 62 h 182"/>
                <a:gd name="T54" fmla="*/ 476 w 612"/>
                <a:gd name="T55" fmla="*/ 182 h 182"/>
                <a:gd name="T56" fmla="*/ 422 w 612"/>
                <a:gd name="T57" fmla="*/ 130 h 182"/>
                <a:gd name="T58" fmla="*/ 384 w 612"/>
                <a:gd name="T59" fmla="*/ 160 h 182"/>
                <a:gd name="T60" fmla="*/ 344 w 612"/>
                <a:gd name="T61" fmla="*/ 156 h 182"/>
                <a:gd name="T62" fmla="*/ 538 w 612"/>
                <a:gd name="T63" fmla="*/ 182 h 182"/>
                <a:gd name="T64" fmla="*/ 372 w 612"/>
                <a:gd name="T65" fmla="*/ 48 h 182"/>
                <a:gd name="T66" fmla="*/ 352 w 612"/>
                <a:gd name="T67" fmla="*/ 34 h 182"/>
                <a:gd name="T68" fmla="*/ 356 w 612"/>
                <a:gd name="T69" fmla="*/ 8 h 182"/>
                <a:gd name="T70" fmla="*/ 380 w 612"/>
                <a:gd name="T71" fmla="*/ 2 h 182"/>
                <a:gd name="T72" fmla="*/ 394 w 612"/>
                <a:gd name="T73" fmla="*/ 24 h 182"/>
                <a:gd name="T74" fmla="*/ 372 w 612"/>
                <a:gd name="T75" fmla="*/ 48 h 182"/>
                <a:gd name="T76" fmla="*/ 284 w 612"/>
                <a:gd name="T77" fmla="*/ 160 h 182"/>
                <a:gd name="T78" fmla="*/ 334 w 612"/>
                <a:gd name="T79" fmla="*/ 62 h 182"/>
                <a:gd name="T80" fmla="*/ 326 w 612"/>
                <a:gd name="T81" fmla="*/ 160 h 182"/>
                <a:gd name="T82" fmla="*/ 224 w 612"/>
                <a:gd name="T83" fmla="*/ 158 h 182"/>
                <a:gd name="T84" fmla="*/ 206 w 612"/>
                <a:gd name="T85" fmla="*/ 100 h 182"/>
                <a:gd name="T86" fmla="*/ 316 w 612"/>
                <a:gd name="T87" fmla="*/ 62 h 182"/>
                <a:gd name="T88" fmla="*/ 224 w 612"/>
                <a:gd name="T89" fmla="*/ 160 h 182"/>
                <a:gd name="T90" fmla="*/ 0 w 612"/>
                <a:gd name="T91" fmla="*/ 34 h 182"/>
                <a:gd name="T92" fmla="*/ 142 w 612"/>
                <a:gd name="T93" fmla="*/ 102 h 182"/>
                <a:gd name="T94" fmla="*/ 210 w 612"/>
                <a:gd name="T95" fmla="*/ 62 h 182"/>
                <a:gd name="T96" fmla="*/ 148 w 612"/>
                <a:gd name="T97" fmla="*/ 168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12" h="182">
                  <a:moveTo>
                    <a:pt x="604" y="62"/>
                  </a:moveTo>
                  <a:lnTo>
                    <a:pt x="604" y="62"/>
                  </a:lnTo>
                  <a:lnTo>
                    <a:pt x="592" y="62"/>
                  </a:lnTo>
                  <a:lnTo>
                    <a:pt x="592" y="62"/>
                  </a:lnTo>
                  <a:lnTo>
                    <a:pt x="578" y="104"/>
                  </a:lnTo>
                  <a:lnTo>
                    <a:pt x="578" y="104"/>
                  </a:lnTo>
                  <a:lnTo>
                    <a:pt x="556" y="104"/>
                  </a:lnTo>
                  <a:lnTo>
                    <a:pt x="556" y="104"/>
                  </a:lnTo>
                  <a:lnTo>
                    <a:pt x="572" y="62"/>
                  </a:lnTo>
                  <a:lnTo>
                    <a:pt x="572" y="62"/>
                  </a:lnTo>
                  <a:lnTo>
                    <a:pt x="560" y="62"/>
                  </a:lnTo>
                  <a:lnTo>
                    <a:pt x="560" y="62"/>
                  </a:lnTo>
                  <a:lnTo>
                    <a:pt x="566" y="46"/>
                  </a:lnTo>
                  <a:lnTo>
                    <a:pt x="566" y="46"/>
                  </a:lnTo>
                  <a:lnTo>
                    <a:pt x="612" y="46"/>
                  </a:lnTo>
                  <a:lnTo>
                    <a:pt x="612" y="46"/>
                  </a:lnTo>
                  <a:lnTo>
                    <a:pt x="604" y="62"/>
                  </a:lnTo>
                  <a:lnTo>
                    <a:pt x="604" y="62"/>
                  </a:lnTo>
                  <a:close/>
                  <a:moveTo>
                    <a:pt x="534" y="84"/>
                  </a:moveTo>
                  <a:lnTo>
                    <a:pt x="534" y="84"/>
                  </a:lnTo>
                  <a:lnTo>
                    <a:pt x="536" y="86"/>
                  </a:lnTo>
                  <a:lnTo>
                    <a:pt x="536" y="86"/>
                  </a:lnTo>
                  <a:lnTo>
                    <a:pt x="546" y="104"/>
                  </a:lnTo>
                  <a:lnTo>
                    <a:pt x="546" y="104"/>
                  </a:lnTo>
                  <a:lnTo>
                    <a:pt x="524" y="104"/>
                  </a:lnTo>
                  <a:lnTo>
                    <a:pt x="524" y="104"/>
                  </a:lnTo>
                  <a:lnTo>
                    <a:pt x="520" y="94"/>
                  </a:lnTo>
                  <a:lnTo>
                    <a:pt x="514" y="86"/>
                  </a:lnTo>
                  <a:lnTo>
                    <a:pt x="514" y="86"/>
                  </a:lnTo>
                  <a:lnTo>
                    <a:pt x="506" y="104"/>
                  </a:lnTo>
                  <a:lnTo>
                    <a:pt x="506" y="104"/>
                  </a:lnTo>
                  <a:lnTo>
                    <a:pt x="488" y="104"/>
                  </a:lnTo>
                  <a:lnTo>
                    <a:pt x="488" y="104"/>
                  </a:lnTo>
                  <a:lnTo>
                    <a:pt x="508" y="46"/>
                  </a:lnTo>
                  <a:lnTo>
                    <a:pt x="508" y="46"/>
                  </a:lnTo>
                  <a:lnTo>
                    <a:pt x="554" y="46"/>
                  </a:lnTo>
                  <a:lnTo>
                    <a:pt x="554" y="46"/>
                  </a:lnTo>
                  <a:lnTo>
                    <a:pt x="556" y="50"/>
                  </a:lnTo>
                  <a:lnTo>
                    <a:pt x="556" y="50"/>
                  </a:lnTo>
                  <a:lnTo>
                    <a:pt x="558" y="56"/>
                  </a:lnTo>
                  <a:lnTo>
                    <a:pt x="558" y="62"/>
                  </a:lnTo>
                  <a:lnTo>
                    <a:pt x="556" y="68"/>
                  </a:lnTo>
                  <a:lnTo>
                    <a:pt x="552" y="72"/>
                  </a:lnTo>
                  <a:lnTo>
                    <a:pt x="544" y="80"/>
                  </a:lnTo>
                  <a:lnTo>
                    <a:pt x="534" y="84"/>
                  </a:lnTo>
                  <a:lnTo>
                    <a:pt x="534" y="84"/>
                  </a:lnTo>
                  <a:close/>
                  <a:moveTo>
                    <a:pt x="540" y="60"/>
                  </a:moveTo>
                  <a:lnTo>
                    <a:pt x="540" y="60"/>
                  </a:lnTo>
                  <a:lnTo>
                    <a:pt x="524" y="60"/>
                  </a:lnTo>
                  <a:lnTo>
                    <a:pt x="524" y="60"/>
                  </a:lnTo>
                  <a:lnTo>
                    <a:pt x="520" y="70"/>
                  </a:lnTo>
                  <a:lnTo>
                    <a:pt x="520" y="70"/>
                  </a:lnTo>
                  <a:lnTo>
                    <a:pt x="528" y="70"/>
                  </a:lnTo>
                  <a:lnTo>
                    <a:pt x="534" y="70"/>
                  </a:lnTo>
                  <a:lnTo>
                    <a:pt x="538" y="66"/>
                  </a:lnTo>
                  <a:lnTo>
                    <a:pt x="540" y="62"/>
                  </a:lnTo>
                  <a:lnTo>
                    <a:pt x="540" y="62"/>
                  </a:lnTo>
                  <a:lnTo>
                    <a:pt x="540" y="60"/>
                  </a:lnTo>
                  <a:lnTo>
                    <a:pt x="540" y="60"/>
                  </a:lnTo>
                  <a:close/>
                  <a:moveTo>
                    <a:pt x="466" y="104"/>
                  </a:moveTo>
                  <a:lnTo>
                    <a:pt x="466" y="104"/>
                  </a:lnTo>
                  <a:lnTo>
                    <a:pt x="460" y="104"/>
                  </a:lnTo>
                  <a:lnTo>
                    <a:pt x="454" y="102"/>
                  </a:lnTo>
                  <a:lnTo>
                    <a:pt x="444" y="96"/>
                  </a:lnTo>
                  <a:lnTo>
                    <a:pt x="438" y="86"/>
                  </a:lnTo>
                  <a:lnTo>
                    <a:pt x="436" y="80"/>
                  </a:lnTo>
                  <a:lnTo>
                    <a:pt x="436" y="74"/>
                  </a:lnTo>
                  <a:lnTo>
                    <a:pt x="436" y="74"/>
                  </a:lnTo>
                  <a:lnTo>
                    <a:pt x="436" y="68"/>
                  </a:lnTo>
                  <a:lnTo>
                    <a:pt x="438" y="62"/>
                  </a:lnTo>
                  <a:lnTo>
                    <a:pt x="444" y="52"/>
                  </a:lnTo>
                  <a:lnTo>
                    <a:pt x="454" y="46"/>
                  </a:lnTo>
                  <a:lnTo>
                    <a:pt x="460" y="44"/>
                  </a:lnTo>
                  <a:lnTo>
                    <a:pt x="466" y="44"/>
                  </a:lnTo>
                  <a:lnTo>
                    <a:pt x="466" y="44"/>
                  </a:lnTo>
                  <a:lnTo>
                    <a:pt x="472" y="44"/>
                  </a:lnTo>
                  <a:lnTo>
                    <a:pt x="478" y="46"/>
                  </a:lnTo>
                  <a:lnTo>
                    <a:pt x="486" y="52"/>
                  </a:lnTo>
                  <a:lnTo>
                    <a:pt x="492" y="62"/>
                  </a:lnTo>
                  <a:lnTo>
                    <a:pt x="494" y="68"/>
                  </a:lnTo>
                  <a:lnTo>
                    <a:pt x="496" y="74"/>
                  </a:lnTo>
                  <a:lnTo>
                    <a:pt x="496" y="74"/>
                  </a:lnTo>
                  <a:lnTo>
                    <a:pt x="494" y="80"/>
                  </a:lnTo>
                  <a:lnTo>
                    <a:pt x="492" y="86"/>
                  </a:lnTo>
                  <a:lnTo>
                    <a:pt x="486" y="96"/>
                  </a:lnTo>
                  <a:lnTo>
                    <a:pt x="478" y="102"/>
                  </a:lnTo>
                  <a:lnTo>
                    <a:pt x="472" y="104"/>
                  </a:lnTo>
                  <a:lnTo>
                    <a:pt x="466" y="104"/>
                  </a:lnTo>
                  <a:lnTo>
                    <a:pt x="466" y="104"/>
                  </a:lnTo>
                  <a:close/>
                  <a:moveTo>
                    <a:pt x="466" y="58"/>
                  </a:moveTo>
                  <a:lnTo>
                    <a:pt x="466" y="58"/>
                  </a:lnTo>
                  <a:lnTo>
                    <a:pt x="460" y="60"/>
                  </a:lnTo>
                  <a:lnTo>
                    <a:pt x="456" y="62"/>
                  </a:lnTo>
                  <a:lnTo>
                    <a:pt x="454" y="68"/>
                  </a:lnTo>
                  <a:lnTo>
                    <a:pt x="452" y="74"/>
                  </a:lnTo>
                  <a:lnTo>
                    <a:pt x="452" y="74"/>
                  </a:lnTo>
                  <a:lnTo>
                    <a:pt x="454" y="80"/>
                  </a:lnTo>
                  <a:lnTo>
                    <a:pt x="456" y="84"/>
                  </a:lnTo>
                  <a:lnTo>
                    <a:pt x="460" y="88"/>
                  </a:lnTo>
                  <a:lnTo>
                    <a:pt x="466" y="88"/>
                  </a:lnTo>
                  <a:lnTo>
                    <a:pt x="466" y="88"/>
                  </a:lnTo>
                  <a:lnTo>
                    <a:pt x="472" y="88"/>
                  </a:lnTo>
                  <a:lnTo>
                    <a:pt x="478" y="84"/>
                  </a:lnTo>
                  <a:lnTo>
                    <a:pt x="480" y="80"/>
                  </a:lnTo>
                  <a:lnTo>
                    <a:pt x="482" y="74"/>
                  </a:lnTo>
                  <a:lnTo>
                    <a:pt x="482" y="74"/>
                  </a:lnTo>
                  <a:lnTo>
                    <a:pt x="480" y="68"/>
                  </a:lnTo>
                  <a:lnTo>
                    <a:pt x="478" y="62"/>
                  </a:lnTo>
                  <a:lnTo>
                    <a:pt x="472" y="60"/>
                  </a:lnTo>
                  <a:lnTo>
                    <a:pt x="466" y="58"/>
                  </a:lnTo>
                  <a:lnTo>
                    <a:pt x="466" y="58"/>
                  </a:lnTo>
                  <a:close/>
                  <a:moveTo>
                    <a:pt x="476" y="182"/>
                  </a:moveTo>
                  <a:lnTo>
                    <a:pt x="476" y="182"/>
                  </a:lnTo>
                  <a:lnTo>
                    <a:pt x="464" y="168"/>
                  </a:lnTo>
                  <a:lnTo>
                    <a:pt x="444" y="148"/>
                  </a:lnTo>
                  <a:lnTo>
                    <a:pt x="422" y="130"/>
                  </a:lnTo>
                  <a:lnTo>
                    <a:pt x="412" y="124"/>
                  </a:lnTo>
                  <a:lnTo>
                    <a:pt x="406" y="120"/>
                  </a:lnTo>
                  <a:lnTo>
                    <a:pt x="406" y="120"/>
                  </a:lnTo>
                  <a:lnTo>
                    <a:pt x="384" y="160"/>
                  </a:lnTo>
                  <a:lnTo>
                    <a:pt x="384" y="160"/>
                  </a:lnTo>
                  <a:lnTo>
                    <a:pt x="342" y="160"/>
                  </a:lnTo>
                  <a:lnTo>
                    <a:pt x="342" y="160"/>
                  </a:lnTo>
                  <a:lnTo>
                    <a:pt x="344" y="156"/>
                  </a:lnTo>
                  <a:lnTo>
                    <a:pt x="344" y="156"/>
                  </a:lnTo>
                  <a:lnTo>
                    <a:pt x="398" y="58"/>
                  </a:lnTo>
                  <a:lnTo>
                    <a:pt x="398" y="58"/>
                  </a:lnTo>
                  <a:lnTo>
                    <a:pt x="538" y="182"/>
                  </a:lnTo>
                  <a:lnTo>
                    <a:pt x="538" y="182"/>
                  </a:lnTo>
                  <a:lnTo>
                    <a:pt x="476" y="182"/>
                  </a:lnTo>
                  <a:lnTo>
                    <a:pt x="476" y="182"/>
                  </a:lnTo>
                  <a:close/>
                  <a:moveTo>
                    <a:pt x="372" y="48"/>
                  </a:moveTo>
                  <a:lnTo>
                    <a:pt x="372" y="48"/>
                  </a:lnTo>
                  <a:lnTo>
                    <a:pt x="364" y="46"/>
                  </a:lnTo>
                  <a:lnTo>
                    <a:pt x="356" y="40"/>
                  </a:lnTo>
                  <a:lnTo>
                    <a:pt x="352" y="34"/>
                  </a:lnTo>
                  <a:lnTo>
                    <a:pt x="350" y="24"/>
                  </a:lnTo>
                  <a:lnTo>
                    <a:pt x="350" y="24"/>
                  </a:lnTo>
                  <a:lnTo>
                    <a:pt x="352" y="16"/>
                  </a:lnTo>
                  <a:lnTo>
                    <a:pt x="356" y="8"/>
                  </a:lnTo>
                  <a:lnTo>
                    <a:pt x="364" y="2"/>
                  </a:lnTo>
                  <a:lnTo>
                    <a:pt x="372" y="0"/>
                  </a:lnTo>
                  <a:lnTo>
                    <a:pt x="372" y="0"/>
                  </a:lnTo>
                  <a:lnTo>
                    <a:pt x="380" y="2"/>
                  </a:lnTo>
                  <a:lnTo>
                    <a:pt x="388" y="8"/>
                  </a:lnTo>
                  <a:lnTo>
                    <a:pt x="392" y="16"/>
                  </a:lnTo>
                  <a:lnTo>
                    <a:pt x="394" y="24"/>
                  </a:lnTo>
                  <a:lnTo>
                    <a:pt x="394" y="24"/>
                  </a:lnTo>
                  <a:lnTo>
                    <a:pt x="392" y="34"/>
                  </a:lnTo>
                  <a:lnTo>
                    <a:pt x="388" y="40"/>
                  </a:lnTo>
                  <a:lnTo>
                    <a:pt x="380" y="46"/>
                  </a:lnTo>
                  <a:lnTo>
                    <a:pt x="372" y="48"/>
                  </a:lnTo>
                  <a:lnTo>
                    <a:pt x="372" y="48"/>
                  </a:lnTo>
                  <a:close/>
                  <a:moveTo>
                    <a:pt x="326" y="160"/>
                  </a:moveTo>
                  <a:lnTo>
                    <a:pt x="326" y="160"/>
                  </a:lnTo>
                  <a:lnTo>
                    <a:pt x="284" y="160"/>
                  </a:lnTo>
                  <a:lnTo>
                    <a:pt x="284" y="160"/>
                  </a:lnTo>
                  <a:lnTo>
                    <a:pt x="284" y="158"/>
                  </a:lnTo>
                  <a:lnTo>
                    <a:pt x="284" y="158"/>
                  </a:lnTo>
                  <a:lnTo>
                    <a:pt x="334" y="62"/>
                  </a:lnTo>
                  <a:lnTo>
                    <a:pt x="334" y="62"/>
                  </a:lnTo>
                  <a:lnTo>
                    <a:pt x="376" y="62"/>
                  </a:lnTo>
                  <a:lnTo>
                    <a:pt x="376" y="62"/>
                  </a:lnTo>
                  <a:lnTo>
                    <a:pt x="326" y="160"/>
                  </a:lnTo>
                  <a:lnTo>
                    <a:pt x="326" y="160"/>
                  </a:lnTo>
                  <a:close/>
                  <a:moveTo>
                    <a:pt x="224" y="160"/>
                  </a:moveTo>
                  <a:lnTo>
                    <a:pt x="224" y="160"/>
                  </a:lnTo>
                  <a:lnTo>
                    <a:pt x="224" y="158"/>
                  </a:lnTo>
                  <a:lnTo>
                    <a:pt x="224" y="158"/>
                  </a:lnTo>
                  <a:lnTo>
                    <a:pt x="254" y="100"/>
                  </a:lnTo>
                  <a:lnTo>
                    <a:pt x="254" y="100"/>
                  </a:lnTo>
                  <a:lnTo>
                    <a:pt x="206" y="100"/>
                  </a:lnTo>
                  <a:lnTo>
                    <a:pt x="206" y="100"/>
                  </a:lnTo>
                  <a:lnTo>
                    <a:pt x="228" y="62"/>
                  </a:lnTo>
                  <a:lnTo>
                    <a:pt x="228" y="62"/>
                  </a:lnTo>
                  <a:lnTo>
                    <a:pt x="316" y="62"/>
                  </a:lnTo>
                  <a:lnTo>
                    <a:pt x="316" y="62"/>
                  </a:lnTo>
                  <a:lnTo>
                    <a:pt x="262" y="160"/>
                  </a:lnTo>
                  <a:lnTo>
                    <a:pt x="262" y="160"/>
                  </a:lnTo>
                  <a:lnTo>
                    <a:pt x="224" y="160"/>
                  </a:lnTo>
                  <a:lnTo>
                    <a:pt x="224" y="160"/>
                  </a:lnTo>
                  <a:close/>
                  <a:moveTo>
                    <a:pt x="148" y="168"/>
                  </a:moveTo>
                  <a:lnTo>
                    <a:pt x="148" y="168"/>
                  </a:lnTo>
                  <a:lnTo>
                    <a:pt x="0" y="34"/>
                  </a:lnTo>
                  <a:lnTo>
                    <a:pt x="0" y="34"/>
                  </a:lnTo>
                  <a:lnTo>
                    <a:pt x="62" y="34"/>
                  </a:lnTo>
                  <a:lnTo>
                    <a:pt x="62" y="34"/>
                  </a:lnTo>
                  <a:lnTo>
                    <a:pt x="142" y="102"/>
                  </a:lnTo>
                  <a:lnTo>
                    <a:pt x="142" y="102"/>
                  </a:lnTo>
                  <a:lnTo>
                    <a:pt x="168" y="62"/>
                  </a:lnTo>
                  <a:lnTo>
                    <a:pt x="168" y="62"/>
                  </a:lnTo>
                  <a:lnTo>
                    <a:pt x="210" y="62"/>
                  </a:lnTo>
                  <a:lnTo>
                    <a:pt x="210" y="62"/>
                  </a:lnTo>
                  <a:lnTo>
                    <a:pt x="152" y="170"/>
                  </a:lnTo>
                  <a:lnTo>
                    <a:pt x="152" y="170"/>
                  </a:lnTo>
                  <a:lnTo>
                    <a:pt x="148" y="168"/>
                  </a:lnTo>
                  <a:lnTo>
                    <a:pt x="148" y="16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58" name="Freeform 53"/>
            <p:cNvSpPr>
              <a:spLocks noEditPoints="1"/>
            </p:cNvSpPr>
            <p:nvPr/>
          </p:nvSpPr>
          <p:spPr bwMode="auto">
            <a:xfrm>
              <a:off x="10899775" y="6164263"/>
              <a:ext cx="923925" cy="368300"/>
            </a:xfrm>
            <a:custGeom>
              <a:avLst/>
              <a:gdLst>
                <a:gd name="T0" fmla="*/ 552 w 582"/>
                <a:gd name="T1" fmla="*/ 92 h 232"/>
                <a:gd name="T2" fmla="*/ 550 w 582"/>
                <a:gd name="T3" fmla="*/ 86 h 232"/>
                <a:gd name="T4" fmla="*/ 532 w 582"/>
                <a:gd name="T5" fmla="*/ 112 h 232"/>
                <a:gd name="T6" fmla="*/ 468 w 582"/>
                <a:gd name="T7" fmla="*/ 152 h 232"/>
                <a:gd name="T8" fmla="*/ 352 w 582"/>
                <a:gd name="T9" fmla="*/ 190 h 232"/>
                <a:gd name="T10" fmla="*/ 252 w 582"/>
                <a:gd name="T11" fmla="*/ 206 h 232"/>
                <a:gd name="T12" fmla="*/ 118 w 582"/>
                <a:gd name="T13" fmla="*/ 202 h 232"/>
                <a:gd name="T14" fmla="*/ 56 w 582"/>
                <a:gd name="T15" fmla="*/ 184 h 232"/>
                <a:gd name="T16" fmla="*/ 34 w 582"/>
                <a:gd name="T17" fmla="*/ 162 h 232"/>
                <a:gd name="T18" fmla="*/ 30 w 582"/>
                <a:gd name="T19" fmla="*/ 144 h 232"/>
                <a:gd name="T20" fmla="*/ 46 w 582"/>
                <a:gd name="T21" fmla="*/ 116 h 232"/>
                <a:gd name="T22" fmla="*/ 96 w 582"/>
                <a:gd name="T23" fmla="*/ 80 h 232"/>
                <a:gd name="T24" fmla="*/ 224 w 582"/>
                <a:gd name="T25" fmla="*/ 34 h 232"/>
                <a:gd name="T26" fmla="*/ 320 w 582"/>
                <a:gd name="T27" fmla="*/ 18 h 232"/>
                <a:gd name="T28" fmla="*/ 434 w 582"/>
                <a:gd name="T29" fmla="*/ 16 h 232"/>
                <a:gd name="T30" fmla="*/ 516 w 582"/>
                <a:gd name="T31" fmla="*/ 34 h 232"/>
                <a:gd name="T32" fmla="*/ 538 w 582"/>
                <a:gd name="T33" fmla="*/ 32 h 232"/>
                <a:gd name="T34" fmla="*/ 552 w 582"/>
                <a:gd name="T35" fmla="*/ 26 h 232"/>
                <a:gd name="T36" fmla="*/ 484 w 582"/>
                <a:gd name="T37" fmla="*/ 6 h 232"/>
                <a:gd name="T38" fmla="*/ 364 w 582"/>
                <a:gd name="T39" fmla="*/ 2 h 232"/>
                <a:gd name="T40" fmla="*/ 272 w 582"/>
                <a:gd name="T41" fmla="*/ 12 h 232"/>
                <a:gd name="T42" fmla="*/ 112 w 582"/>
                <a:gd name="T43" fmla="*/ 60 h 232"/>
                <a:gd name="T44" fmla="*/ 54 w 582"/>
                <a:gd name="T45" fmla="*/ 92 h 232"/>
                <a:gd name="T46" fmla="*/ 16 w 582"/>
                <a:gd name="T47" fmla="*/ 126 h 232"/>
                <a:gd name="T48" fmla="*/ 0 w 582"/>
                <a:gd name="T49" fmla="*/ 158 h 232"/>
                <a:gd name="T50" fmla="*/ 4 w 582"/>
                <a:gd name="T51" fmla="*/ 180 h 232"/>
                <a:gd name="T52" fmla="*/ 30 w 582"/>
                <a:gd name="T53" fmla="*/ 206 h 232"/>
                <a:gd name="T54" fmla="*/ 80 w 582"/>
                <a:gd name="T55" fmla="*/ 224 h 232"/>
                <a:gd name="T56" fmla="*/ 144 w 582"/>
                <a:gd name="T57" fmla="*/ 232 h 232"/>
                <a:gd name="T58" fmla="*/ 312 w 582"/>
                <a:gd name="T59" fmla="*/ 220 h 232"/>
                <a:gd name="T60" fmla="*/ 402 w 582"/>
                <a:gd name="T61" fmla="*/ 196 h 232"/>
                <a:gd name="T62" fmla="*/ 512 w 582"/>
                <a:gd name="T63" fmla="*/ 150 h 232"/>
                <a:gd name="T64" fmla="*/ 568 w 582"/>
                <a:gd name="T65" fmla="*/ 106 h 232"/>
                <a:gd name="T66" fmla="*/ 552 w 582"/>
                <a:gd name="T67" fmla="*/ 94 h 232"/>
                <a:gd name="T68" fmla="*/ 570 w 582"/>
                <a:gd name="T69" fmla="*/ 72 h 232"/>
                <a:gd name="T70" fmla="*/ 580 w 582"/>
                <a:gd name="T71" fmla="*/ 66 h 232"/>
                <a:gd name="T72" fmla="*/ 582 w 582"/>
                <a:gd name="T73" fmla="*/ 62 h 232"/>
                <a:gd name="T74" fmla="*/ 576 w 582"/>
                <a:gd name="T75" fmla="*/ 48 h 232"/>
                <a:gd name="T76" fmla="*/ 540 w 582"/>
                <a:gd name="T77" fmla="*/ 34 h 232"/>
                <a:gd name="T78" fmla="*/ 542 w 582"/>
                <a:gd name="T79" fmla="*/ 50 h 232"/>
                <a:gd name="T80" fmla="*/ 552 w 582"/>
                <a:gd name="T81" fmla="*/ 68 h 232"/>
                <a:gd name="T82" fmla="*/ 550 w 582"/>
                <a:gd name="T83" fmla="*/ 84 h 232"/>
                <a:gd name="T84" fmla="*/ 554 w 582"/>
                <a:gd name="T85" fmla="*/ 90 h 232"/>
                <a:gd name="T86" fmla="*/ 576 w 582"/>
                <a:gd name="T87" fmla="*/ 94 h 232"/>
                <a:gd name="T88" fmla="*/ 568 w 582"/>
                <a:gd name="T89" fmla="*/ 76 h 232"/>
                <a:gd name="T90" fmla="*/ 552 w 582"/>
                <a:gd name="T91" fmla="*/ 60 h 232"/>
                <a:gd name="T92" fmla="*/ 572 w 582"/>
                <a:gd name="T93" fmla="*/ 50 h 232"/>
                <a:gd name="T94" fmla="*/ 570 w 582"/>
                <a:gd name="T95" fmla="*/ 56 h 232"/>
                <a:gd name="T96" fmla="*/ 552 w 582"/>
                <a:gd name="T97" fmla="*/ 60 h 232"/>
                <a:gd name="T98" fmla="*/ 578 w 582"/>
                <a:gd name="T99" fmla="*/ 72 h 232"/>
                <a:gd name="T100" fmla="*/ 570 w 582"/>
                <a:gd name="T101" fmla="*/ 74 h 232"/>
                <a:gd name="T102" fmla="*/ 578 w 582"/>
                <a:gd name="T103" fmla="*/ 90 h 232"/>
                <a:gd name="T104" fmla="*/ 582 w 582"/>
                <a:gd name="T105" fmla="*/ 68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82" h="232">
                  <a:moveTo>
                    <a:pt x="552" y="94"/>
                  </a:moveTo>
                  <a:lnTo>
                    <a:pt x="552" y="94"/>
                  </a:lnTo>
                  <a:lnTo>
                    <a:pt x="552" y="92"/>
                  </a:lnTo>
                  <a:lnTo>
                    <a:pt x="550" y="90"/>
                  </a:lnTo>
                  <a:lnTo>
                    <a:pt x="550" y="86"/>
                  </a:lnTo>
                  <a:lnTo>
                    <a:pt x="550" y="86"/>
                  </a:lnTo>
                  <a:lnTo>
                    <a:pt x="546" y="94"/>
                  </a:lnTo>
                  <a:lnTo>
                    <a:pt x="540" y="104"/>
                  </a:lnTo>
                  <a:lnTo>
                    <a:pt x="532" y="112"/>
                  </a:lnTo>
                  <a:lnTo>
                    <a:pt x="522" y="120"/>
                  </a:lnTo>
                  <a:lnTo>
                    <a:pt x="498" y="136"/>
                  </a:lnTo>
                  <a:lnTo>
                    <a:pt x="468" y="152"/>
                  </a:lnTo>
                  <a:lnTo>
                    <a:pt x="434" y="166"/>
                  </a:lnTo>
                  <a:lnTo>
                    <a:pt x="394" y="178"/>
                  </a:lnTo>
                  <a:lnTo>
                    <a:pt x="352" y="190"/>
                  </a:lnTo>
                  <a:lnTo>
                    <a:pt x="306" y="198"/>
                  </a:lnTo>
                  <a:lnTo>
                    <a:pt x="306" y="198"/>
                  </a:lnTo>
                  <a:lnTo>
                    <a:pt x="252" y="206"/>
                  </a:lnTo>
                  <a:lnTo>
                    <a:pt x="202" y="208"/>
                  </a:lnTo>
                  <a:lnTo>
                    <a:pt x="158" y="208"/>
                  </a:lnTo>
                  <a:lnTo>
                    <a:pt x="118" y="202"/>
                  </a:lnTo>
                  <a:lnTo>
                    <a:pt x="84" y="196"/>
                  </a:lnTo>
                  <a:lnTo>
                    <a:pt x="68" y="190"/>
                  </a:lnTo>
                  <a:lnTo>
                    <a:pt x="56" y="184"/>
                  </a:lnTo>
                  <a:lnTo>
                    <a:pt x="46" y="178"/>
                  </a:lnTo>
                  <a:lnTo>
                    <a:pt x="38" y="170"/>
                  </a:lnTo>
                  <a:lnTo>
                    <a:pt x="34" y="162"/>
                  </a:lnTo>
                  <a:lnTo>
                    <a:pt x="30" y="154"/>
                  </a:lnTo>
                  <a:lnTo>
                    <a:pt x="30" y="154"/>
                  </a:lnTo>
                  <a:lnTo>
                    <a:pt x="30" y="144"/>
                  </a:lnTo>
                  <a:lnTo>
                    <a:pt x="34" y="136"/>
                  </a:lnTo>
                  <a:lnTo>
                    <a:pt x="38" y="126"/>
                  </a:lnTo>
                  <a:lnTo>
                    <a:pt x="46" y="116"/>
                  </a:lnTo>
                  <a:lnTo>
                    <a:pt x="56" y="108"/>
                  </a:lnTo>
                  <a:lnTo>
                    <a:pt x="68" y="98"/>
                  </a:lnTo>
                  <a:lnTo>
                    <a:pt x="96" y="80"/>
                  </a:lnTo>
                  <a:lnTo>
                    <a:pt x="134" y="64"/>
                  </a:lnTo>
                  <a:lnTo>
                    <a:pt x="176" y="48"/>
                  </a:lnTo>
                  <a:lnTo>
                    <a:pt x="224" y="34"/>
                  </a:lnTo>
                  <a:lnTo>
                    <a:pt x="276" y="24"/>
                  </a:lnTo>
                  <a:lnTo>
                    <a:pt x="276" y="24"/>
                  </a:lnTo>
                  <a:lnTo>
                    <a:pt x="320" y="18"/>
                  </a:lnTo>
                  <a:lnTo>
                    <a:pt x="360" y="16"/>
                  </a:lnTo>
                  <a:lnTo>
                    <a:pt x="398" y="14"/>
                  </a:lnTo>
                  <a:lnTo>
                    <a:pt x="434" y="16"/>
                  </a:lnTo>
                  <a:lnTo>
                    <a:pt x="466" y="20"/>
                  </a:lnTo>
                  <a:lnTo>
                    <a:pt x="494" y="26"/>
                  </a:lnTo>
                  <a:lnTo>
                    <a:pt x="516" y="34"/>
                  </a:lnTo>
                  <a:lnTo>
                    <a:pt x="534" y="44"/>
                  </a:lnTo>
                  <a:lnTo>
                    <a:pt x="538" y="34"/>
                  </a:lnTo>
                  <a:lnTo>
                    <a:pt x="538" y="32"/>
                  </a:lnTo>
                  <a:lnTo>
                    <a:pt x="562" y="32"/>
                  </a:lnTo>
                  <a:lnTo>
                    <a:pt x="562" y="32"/>
                  </a:lnTo>
                  <a:lnTo>
                    <a:pt x="552" y="26"/>
                  </a:lnTo>
                  <a:lnTo>
                    <a:pt x="540" y="20"/>
                  </a:lnTo>
                  <a:lnTo>
                    <a:pt x="514" y="12"/>
                  </a:lnTo>
                  <a:lnTo>
                    <a:pt x="484" y="6"/>
                  </a:lnTo>
                  <a:lnTo>
                    <a:pt x="448" y="2"/>
                  </a:lnTo>
                  <a:lnTo>
                    <a:pt x="408" y="0"/>
                  </a:lnTo>
                  <a:lnTo>
                    <a:pt x="364" y="2"/>
                  </a:lnTo>
                  <a:lnTo>
                    <a:pt x="318" y="6"/>
                  </a:lnTo>
                  <a:lnTo>
                    <a:pt x="272" y="12"/>
                  </a:lnTo>
                  <a:lnTo>
                    <a:pt x="272" y="12"/>
                  </a:lnTo>
                  <a:lnTo>
                    <a:pt x="214" y="26"/>
                  </a:lnTo>
                  <a:lnTo>
                    <a:pt x="160" y="42"/>
                  </a:lnTo>
                  <a:lnTo>
                    <a:pt x="112" y="60"/>
                  </a:lnTo>
                  <a:lnTo>
                    <a:pt x="90" y="70"/>
                  </a:lnTo>
                  <a:lnTo>
                    <a:pt x="72" y="82"/>
                  </a:lnTo>
                  <a:lnTo>
                    <a:pt x="54" y="92"/>
                  </a:lnTo>
                  <a:lnTo>
                    <a:pt x="38" y="102"/>
                  </a:lnTo>
                  <a:lnTo>
                    <a:pt x="26" y="114"/>
                  </a:lnTo>
                  <a:lnTo>
                    <a:pt x="16" y="126"/>
                  </a:lnTo>
                  <a:lnTo>
                    <a:pt x="8" y="136"/>
                  </a:lnTo>
                  <a:lnTo>
                    <a:pt x="2" y="148"/>
                  </a:lnTo>
                  <a:lnTo>
                    <a:pt x="0" y="158"/>
                  </a:lnTo>
                  <a:lnTo>
                    <a:pt x="0" y="170"/>
                  </a:lnTo>
                  <a:lnTo>
                    <a:pt x="0" y="170"/>
                  </a:lnTo>
                  <a:lnTo>
                    <a:pt x="4" y="180"/>
                  </a:lnTo>
                  <a:lnTo>
                    <a:pt x="10" y="190"/>
                  </a:lnTo>
                  <a:lnTo>
                    <a:pt x="20" y="198"/>
                  </a:lnTo>
                  <a:lnTo>
                    <a:pt x="30" y="206"/>
                  </a:lnTo>
                  <a:lnTo>
                    <a:pt x="44" y="212"/>
                  </a:lnTo>
                  <a:lnTo>
                    <a:pt x="60" y="218"/>
                  </a:lnTo>
                  <a:lnTo>
                    <a:pt x="80" y="224"/>
                  </a:lnTo>
                  <a:lnTo>
                    <a:pt x="100" y="226"/>
                  </a:lnTo>
                  <a:lnTo>
                    <a:pt x="122" y="230"/>
                  </a:lnTo>
                  <a:lnTo>
                    <a:pt x="144" y="232"/>
                  </a:lnTo>
                  <a:lnTo>
                    <a:pt x="196" y="232"/>
                  </a:lnTo>
                  <a:lnTo>
                    <a:pt x="252" y="228"/>
                  </a:lnTo>
                  <a:lnTo>
                    <a:pt x="312" y="220"/>
                  </a:lnTo>
                  <a:lnTo>
                    <a:pt x="312" y="220"/>
                  </a:lnTo>
                  <a:lnTo>
                    <a:pt x="358" y="210"/>
                  </a:lnTo>
                  <a:lnTo>
                    <a:pt x="402" y="196"/>
                  </a:lnTo>
                  <a:lnTo>
                    <a:pt x="444" y="182"/>
                  </a:lnTo>
                  <a:lnTo>
                    <a:pt x="480" y="168"/>
                  </a:lnTo>
                  <a:lnTo>
                    <a:pt x="512" y="150"/>
                  </a:lnTo>
                  <a:lnTo>
                    <a:pt x="538" y="134"/>
                  </a:lnTo>
                  <a:lnTo>
                    <a:pt x="560" y="116"/>
                  </a:lnTo>
                  <a:lnTo>
                    <a:pt x="568" y="106"/>
                  </a:lnTo>
                  <a:lnTo>
                    <a:pt x="574" y="96"/>
                  </a:lnTo>
                  <a:lnTo>
                    <a:pt x="552" y="96"/>
                  </a:lnTo>
                  <a:lnTo>
                    <a:pt x="552" y="94"/>
                  </a:lnTo>
                  <a:close/>
                  <a:moveTo>
                    <a:pt x="566" y="74"/>
                  </a:moveTo>
                  <a:lnTo>
                    <a:pt x="568" y="72"/>
                  </a:lnTo>
                  <a:lnTo>
                    <a:pt x="570" y="72"/>
                  </a:lnTo>
                  <a:lnTo>
                    <a:pt x="572" y="72"/>
                  </a:lnTo>
                  <a:lnTo>
                    <a:pt x="576" y="70"/>
                  </a:lnTo>
                  <a:lnTo>
                    <a:pt x="580" y="66"/>
                  </a:lnTo>
                  <a:lnTo>
                    <a:pt x="582" y="64"/>
                  </a:lnTo>
                  <a:lnTo>
                    <a:pt x="582" y="64"/>
                  </a:lnTo>
                  <a:lnTo>
                    <a:pt x="582" y="62"/>
                  </a:lnTo>
                  <a:lnTo>
                    <a:pt x="582" y="62"/>
                  </a:lnTo>
                  <a:lnTo>
                    <a:pt x="580" y="54"/>
                  </a:lnTo>
                  <a:lnTo>
                    <a:pt x="576" y="48"/>
                  </a:lnTo>
                  <a:lnTo>
                    <a:pt x="572" y="42"/>
                  </a:lnTo>
                  <a:lnTo>
                    <a:pt x="564" y="36"/>
                  </a:lnTo>
                  <a:lnTo>
                    <a:pt x="540" y="34"/>
                  </a:lnTo>
                  <a:lnTo>
                    <a:pt x="536" y="46"/>
                  </a:lnTo>
                  <a:lnTo>
                    <a:pt x="536" y="46"/>
                  </a:lnTo>
                  <a:lnTo>
                    <a:pt x="542" y="50"/>
                  </a:lnTo>
                  <a:lnTo>
                    <a:pt x="546" y="56"/>
                  </a:lnTo>
                  <a:lnTo>
                    <a:pt x="550" y="62"/>
                  </a:lnTo>
                  <a:lnTo>
                    <a:pt x="552" y="68"/>
                  </a:lnTo>
                  <a:lnTo>
                    <a:pt x="552" y="68"/>
                  </a:lnTo>
                  <a:lnTo>
                    <a:pt x="552" y="76"/>
                  </a:lnTo>
                  <a:lnTo>
                    <a:pt x="550" y="84"/>
                  </a:lnTo>
                  <a:lnTo>
                    <a:pt x="552" y="86"/>
                  </a:lnTo>
                  <a:lnTo>
                    <a:pt x="552" y="88"/>
                  </a:lnTo>
                  <a:lnTo>
                    <a:pt x="554" y="90"/>
                  </a:lnTo>
                  <a:lnTo>
                    <a:pt x="556" y="94"/>
                  </a:lnTo>
                  <a:lnTo>
                    <a:pt x="556" y="94"/>
                  </a:lnTo>
                  <a:lnTo>
                    <a:pt x="576" y="94"/>
                  </a:lnTo>
                  <a:lnTo>
                    <a:pt x="576" y="94"/>
                  </a:lnTo>
                  <a:lnTo>
                    <a:pt x="576" y="92"/>
                  </a:lnTo>
                  <a:lnTo>
                    <a:pt x="568" y="76"/>
                  </a:lnTo>
                  <a:lnTo>
                    <a:pt x="566" y="74"/>
                  </a:lnTo>
                  <a:close/>
                  <a:moveTo>
                    <a:pt x="552" y="60"/>
                  </a:moveTo>
                  <a:lnTo>
                    <a:pt x="552" y="60"/>
                  </a:lnTo>
                  <a:lnTo>
                    <a:pt x="556" y="50"/>
                  </a:lnTo>
                  <a:lnTo>
                    <a:pt x="572" y="50"/>
                  </a:lnTo>
                  <a:lnTo>
                    <a:pt x="572" y="50"/>
                  </a:lnTo>
                  <a:lnTo>
                    <a:pt x="572" y="52"/>
                  </a:lnTo>
                  <a:lnTo>
                    <a:pt x="572" y="52"/>
                  </a:lnTo>
                  <a:lnTo>
                    <a:pt x="570" y="56"/>
                  </a:lnTo>
                  <a:lnTo>
                    <a:pt x="566" y="60"/>
                  </a:lnTo>
                  <a:lnTo>
                    <a:pt x="560" y="60"/>
                  </a:lnTo>
                  <a:lnTo>
                    <a:pt x="552" y="60"/>
                  </a:lnTo>
                  <a:lnTo>
                    <a:pt x="552" y="60"/>
                  </a:lnTo>
                  <a:close/>
                  <a:moveTo>
                    <a:pt x="582" y="68"/>
                  </a:moveTo>
                  <a:lnTo>
                    <a:pt x="578" y="72"/>
                  </a:lnTo>
                  <a:lnTo>
                    <a:pt x="574" y="74"/>
                  </a:lnTo>
                  <a:lnTo>
                    <a:pt x="572" y="74"/>
                  </a:lnTo>
                  <a:lnTo>
                    <a:pt x="570" y="74"/>
                  </a:lnTo>
                  <a:lnTo>
                    <a:pt x="570" y="76"/>
                  </a:lnTo>
                  <a:lnTo>
                    <a:pt x="578" y="90"/>
                  </a:lnTo>
                  <a:lnTo>
                    <a:pt x="578" y="90"/>
                  </a:lnTo>
                  <a:lnTo>
                    <a:pt x="582" y="78"/>
                  </a:lnTo>
                  <a:lnTo>
                    <a:pt x="582" y="68"/>
                  </a:lnTo>
                  <a:lnTo>
                    <a:pt x="582" y="6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grpSp>
      <p:sp>
        <p:nvSpPr>
          <p:cNvPr id="2" name="Title 1"/>
          <p:cNvSpPr>
            <a:spLocks noGrp="1"/>
          </p:cNvSpPr>
          <p:nvPr>
            <p:ph type="ctrTitle"/>
          </p:nvPr>
        </p:nvSpPr>
        <p:spPr>
          <a:xfrm>
            <a:off x="1143000" y="841772"/>
            <a:ext cx="6858000" cy="1790700"/>
          </a:xfrm>
        </p:spPr>
        <p:txBody>
          <a:bodyPr anchor="b">
            <a:normAutofit/>
          </a:bodyPr>
          <a:lstStyle>
            <a:lvl1pPr algn="ctr">
              <a:defRPr sz="4050">
                <a:solidFill>
                  <a:schemeClr val="tx1"/>
                </a:solidFill>
              </a:defRPr>
            </a:lvl1pPr>
          </a:lstStyle>
          <a:p>
            <a:r>
              <a:rPr lang="he-IL" smtClean="0"/>
              <a:t>לחץ כדי לערוך סגנון כותרת של תבנית בסיס</a:t>
            </a:r>
            <a:endParaRPr lang="he-IL"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he-IL" smtClean="0"/>
              <a:t>לחץ כדי לערוך סגנון כותרת משנה של תבנית בסיס</a:t>
            </a:r>
            <a:endParaRPr lang="he-IL"/>
          </a:p>
        </p:txBody>
      </p:sp>
      <p:sp>
        <p:nvSpPr>
          <p:cNvPr id="4" name="Date Placeholder 3"/>
          <p:cNvSpPr>
            <a:spLocks noGrp="1"/>
          </p:cNvSpPr>
          <p:nvPr>
            <p:ph type="dt" sz="half" idx="10"/>
          </p:nvPr>
        </p:nvSpPr>
        <p:spPr/>
        <p:txBody>
          <a:bodyPr/>
          <a:lstStyle>
            <a:lvl1pPr>
              <a:defRPr>
                <a:solidFill>
                  <a:schemeClr val="bg1"/>
                </a:solidFill>
              </a:defRPr>
            </a:lvl1pPr>
          </a:lstStyle>
          <a:p>
            <a:fld id="{90EA158D-D594-4CDE-B894-8BD4993A59BB}" type="datetimeFigureOut">
              <a:rPr lang="he-IL" smtClean="0"/>
              <a:pPr/>
              <a:t>י"ז/שבט/תש"פ</a:t>
            </a:fld>
            <a:endParaRPr lang="he-IL"/>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he-IL"/>
          </a:p>
        </p:txBody>
      </p:sp>
      <p:sp>
        <p:nvSpPr>
          <p:cNvPr id="6" name="Slide Number Placeholder 5"/>
          <p:cNvSpPr>
            <a:spLocks noGrp="1"/>
          </p:cNvSpPr>
          <p:nvPr>
            <p:ph type="sldNum" sz="quarter" idx="12"/>
          </p:nvPr>
        </p:nvSpPr>
        <p:spPr>
          <a:xfrm>
            <a:off x="948193" y="4767263"/>
            <a:ext cx="1737857" cy="273844"/>
          </a:xfrm>
        </p:spPr>
        <p:txBody>
          <a:bodyPr/>
          <a:lstStyle>
            <a:lvl1pPr>
              <a:defRPr>
                <a:solidFill>
                  <a:schemeClr val="bg1"/>
                </a:solidFill>
              </a:defRPr>
            </a:lvl1pPr>
          </a:lstStyle>
          <a:p>
            <a:pPr marL="0" lvl="0" indent="0" algn="r" rtl="0">
              <a:spcBef>
                <a:spcPts val="0"/>
              </a:spcBef>
              <a:spcAft>
                <a:spcPts val="0"/>
              </a:spcAft>
              <a:buNone/>
            </a:pPr>
            <a:fld id="{00000000-1234-1234-1234-123412341234}" type="slidenum">
              <a:rPr lang="x-none" smtClean="0"/>
              <a:t>‹#›</a:t>
            </a:fld>
            <a:endParaRPr lang="x-none"/>
          </a:p>
        </p:txBody>
      </p:sp>
      <p:pic>
        <p:nvPicPr>
          <p:cNvPr id="18" name="תמונה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9486" y="4075558"/>
            <a:ext cx="695383" cy="527746"/>
          </a:xfrm>
          <a:prstGeom prst="rect">
            <a:avLst/>
          </a:prstGeom>
        </p:spPr>
      </p:pic>
    </p:spTree>
    <p:extLst>
      <p:ext uri="{BB962C8B-B14F-4D97-AF65-F5344CB8AC3E}">
        <p14:creationId xmlns:p14="http://schemas.microsoft.com/office/powerpoint/2010/main" val="131262233"/>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he-IL"/>
          </a:p>
        </p:txBody>
      </p:sp>
      <p:sp>
        <p:nvSpPr>
          <p:cNvPr id="3" name="Vertical Text Placeholder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Date Placeholder 3"/>
          <p:cNvSpPr>
            <a:spLocks noGrp="1"/>
          </p:cNvSpPr>
          <p:nvPr>
            <p:ph type="dt" sz="half" idx="10"/>
          </p:nvPr>
        </p:nvSpPr>
        <p:spPr/>
        <p:txBody>
          <a:bodyPr/>
          <a:lstStyle/>
          <a:p>
            <a:fld id="{90EA158D-D594-4CDE-B894-8BD4993A59BB}" type="datetimeFigureOut">
              <a:rPr lang="he-IL" smtClean="0"/>
              <a:t>י"ז/שבט/תש"פ</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x-none" smtClean="0"/>
              <a:t>‹#›</a:t>
            </a:fld>
            <a:endParaRPr lang="x-none"/>
          </a:p>
        </p:txBody>
      </p:sp>
    </p:spTree>
    <p:extLst>
      <p:ext uri="{BB962C8B-B14F-4D97-AF65-F5344CB8AC3E}">
        <p14:creationId xmlns:p14="http://schemas.microsoft.com/office/powerpoint/2010/main" val="627215016"/>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he-IL" smtClean="0"/>
              <a:t>לחץ כדי לערוך סגנון כותרת של תבנית בסיס</a:t>
            </a:r>
            <a:endParaRPr lang="he-IL"/>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Date Placeholder 3"/>
          <p:cNvSpPr>
            <a:spLocks noGrp="1"/>
          </p:cNvSpPr>
          <p:nvPr>
            <p:ph type="dt" sz="half" idx="10"/>
          </p:nvPr>
        </p:nvSpPr>
        <p:spPr/>
        <p:txBody>
          <a:bodyPr/>
          <a:lstStyle/>
          <a:p>
            <a:fld id="{90EA158D-D594-4CDE-B894-8BD4993A59BB}" type="datetimeFigureOut">
              <a:rPr lang="he-IL" smtClean="0"/>
              <a:t>י"ז/שבט/תש"פ</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x-none" smtClean="0"/>
              <a:t>‹#›</a:t>
            </a:fld>
            <a:endParaRPr lang="x-none"/>
          </a:p>
        </p:txBody>
      </p:sp>
    </p:spTree>
    <p:extLst>
      <p:ext uri="{BB962C8B-B14F-4D97-AF65-F5344CB8AC3E}">
        <p14:creationId xmlns:p14="http://schemas.microsoft.com/office/powerpoint/2010/main" val="3766283275"/>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90507" y="0"/>
            <a:ext cx="7886700" cy="994172"/>
          </a:xfrm>
          <a:noFill/>
        </p:spPr>
        <p:txBody>
          <a:bodyPr/>
          <a:lstStyle/>
          <a:p>
            <a:r>
              <a:rPr lang="he-IL" dirty="0" smtClean="0"/>
              <a:t>לחץ כדי לערוך סגנון כותרת של תבנית בסיס</a:t>
            </a:r>
            <a:endParaRPr lang="he-IL" dirty="0"/>
          </a:p>
        </p:txBody>
      </p:sp>
      <p:sp>
        <p:nvSpPr>
          <p:cNvPr id="3" name="Content Placeholder 2"/>
          <p:cNvSpPr>
            <a:spLocks noGrp="1"/>
          </p:cNvSpPr>
          <p:nvPr>
            <p:ph idx="1"/>
          </p:nvPr>
        </p:nvSpPr>
        <p:spPr>
          <a:xfrm>
            <a:off x="690507" y="1297532"/>
            <a:ext cx="7886700" cy="3263504"/>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Date Placeholder 3"/>
          <p:cNvSpPr>
            <a:spLocks noGrp="1"/>
          </p:cNvSpPr>
          <p:nvPr>
            <p:ph type="dt" sz="half" idx="10"/>
          </p:nvPr>
        </p:nvSpPr>
        <p:spPr/>
        <p:txBody>
          <a:bodyPr/>
          <a:lstStyle/>
          <a:p>
            <a:fld id="{90EA158D-D594-4CDE-B894-8BD4993A59BB}" type="datetimeFigureOut">
              <a:rPr lang="he-IL" smtClean="0"/>
              <a:t>י"ז/שבט/תש"פ</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x-none" smtClean="0"/>
              <a:t>‹#›</a:t>
            </a:fld>
            <a:endParaRPr lang="x-none"/>
          </a:p>
        </p:txBody>
      </p:sp>
    </p:spTree>
    <p:extLst>
      <p:ext uri="{BB962C8B-B14F-4D97-AF65-F5344CB8AC3E}">
        <p14:creationId xmlns:p14="http://schemas.microsoft.com/office/powerpoint/2010/main" val="4222641112"/>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he-IL" smtClean="0"/>
              <a:t>לחץ כדי לערוך סגנון כותרת של תבנית בסיס</a:t>
            </a:r>
            <a:endParaRPr lang="he-IL"/>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he-IL" smtClean="0"/>
              <a:t>לחץ כדי לערוך סגנונות טקסט של תבנית בסיס</a:t>
            </a:r>
          </a:p>
        </p:txBody>
      </p:sp>
      <p:sp>
        <p:nvSpPr>
          <p:cNvPr id="4" name="Date Placeholder 3"/>
          <p:cNvSpPr>
            <a:spLocks noGrp="1"/>
          </p:cNvSpPr>
          <p:nvPr>
            <p:ph type="dt" sz="half" idx="10"/>
          </p:nvPr>
        </p:nvSpPr>
        <p:spPr/>
        <p:txBody>
          <a:bodyPr/>
          <a:lstStyle/>
          <a:p>
            <a:fld id="{90EA158D-D594-4CDE-B894-8BD4993A59BB}" type="datetimeFigureOut">
              <a:rPr lang="he-IL" smtClean="0"/>
              <a:t>י"ז/שבט/תש"פ</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x-none" smtClean="0"/>
              <a:t>‹#›</a:t>
            </a:fld>
            <a:endParaRPr lang="x-none"/>
          </a:p>
        </p:txBody>
      </p:sp>
    </p:spTree>
    <p:extLst>
      <p:ext uri="{BB962C8B-B14F-4D97-AF65-F5344CB8AC3E}">
        <p14:creationId xmlns:p14="http://schemas.microsoft.com/office/powerpoint/2010/main" val="1562888255"/>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he-IL"/>
          </a:p>
        </p:txBody>
      </p:sp>
      <p:sp>
        <p:nvSpPr>
          <p:cNvPr id="3" name="Content Placeholder 2"/>
          <p:cNvSpPr>
            <a:spLocks noGrp="1"/>
          </p:cNvSpPr>
          <p:nvPr>
            <p:ph sz="half" idx="1"/>
          </p:nvPr>
        </p:nvSpPr>
        <p:spPr>
          <a:xfrm>
            <a:off x="628650" y="1369219"/>
            <a:ext cx="3886200" cy="3263504"/>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Content Placeholder 3"/>
          <p:cNvSpPr>
            <a:spLocks noGrp="1"/>
          </p:cNvSpPr>
          <p:nvPr>
            <p:ph sz="half" idx="2"/>
          </p:nvPr>
        </p:nvSpPr>
        <p:spPr>
          <a:xfrm>
            <a:off x="4629150" y="1369219"/>
            <a:ext cx="3886200" cy="3263504"/>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Date Placeholder 4"/>
          <p:cNvSpPr>
            <a:spLocks noGrp="1"/>
          </p:cNvSpPr>
          <p:nvPr>
            <p:ph type="dt" sz="half" idx="10"/>
          </p:nvPr>
        </p:nvSpPr>
        <p:spPr/>
        <p:txBody>
          <a:bodyPr/>
          <a:lstStyle/>
          <a:p>
            <a:fld id="{90EA158D-D594-4CDE-B894-8BD4993A59BB}" type="datetimeFigureOut">
              <a:rPr lang="he-IL" smtClean="0"/>
              <a:t>י"ז/שבט/תש"פ</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x-none" smtClean="0"/>
              <a:t>‹#›</a:t>
            </a:fld>
            <a:endParaRPr lang="x-none"/>
          </a:p>
        </p:txBody>
      </p:sp>
    </p:spTree>
    <p:extLst>
      <p:ext uri="{BB962C8B-B14F-4D97-AF65-F5344CB8AC3E}">
        <p14:creationId xmlns:p14="http://schemas.microsoft.com/office/powerpoint/2010/main" val="1674171328"/>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he-IL" smtClean="0"/>
              <a:t>לחץ כדי לערוך סגנון כותרת של תבנית בסיס</a:t>
            </a:r>
            <a:endParaRPr lang="he-IL"/>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he-IL" smtClean="0"/>
              <a:t>לחץ כדי לערוך סגנונות טקסט של תבנית בסיס</a:t>
            </a:r>
          </a:p>
        </p:txBody>
      </p:sp>
      <p:sp>
        <p:nvSpPr>
          <p:cNvPr id="4" name="Content Placeholder 3"/>
          <p:cNvSpPr>
            <a:spLocks noGrp="1"/>
          </p:cNvSpPr>
          <p:nvPr>
            <p:ph sz="half" idx="2"/>
          </p:nvPr>
        </p:nvSpPr>
        <p:spPr>
          <a:xfrm>
            <a:off x="629842" y="1878806"/>
            <a:ext cx="3868340" cy="2763441"/>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he-IL" smtClean="0"/>
              <a:t>לחץ כדי לערוך סגנונות טקסט של תבנית בסיס</a:t>
            </a:r>
          </a:p>
        </p:txBody>
      </p:sp>
      <p:sp>
        <p:nvSpPr>
          <p:cNvPr id="6" name="Content Placeholder 5"/>
          <p:cNvSpPr>
            <a:spLocks noGrp="1"/>
          </p:cNvSpPr>
          <p:nvPr>
            <p:ph sz="quarter" idx="4"/>
          </p:nvPr>
        </p:nvSpPr>
        <p:spPr>
          <a:xfrm>
            <a:off x="4629150" y="1878806"/>
            <a:ext cx="3887391" cy="2763441"/>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7" name="Date Placeholder 6"/>
          <p:cNvSpPr>
            <a:spLocks noGrp="1"/>
          </p:cNvSpPr>
          <p:nvPr>
            <p:ph type="dt" sz="half" idx="10"/>
          </p:nvPr>
        </p:nvSpPr>
        <p:spPr/>
        <p:txBody>
          <a:bodyPr/>
          <a:lstStyle/>
          <a:p>
            <a:fld id="{90EA158D-D594-4CDE-B894-8BD4993A59BB}" type="datetimeFigureOut">
              <a:rPr lang="he-IL" smtClean="0"/>
              <a:t>י"ז/שבט/תש"פ</a:t>
            </a:fld>
            <a:endParaRPr lang="he-IL"/>
          </a:p>
        </p:txBody>
      </p:sp>
      <p:sp>
        <p:nvSpPr>
          <p:cNvPr id="8" name="Footer Placeholder 7"/>
          <p:cNvSpPr>
            <a:spLocks noGrp="1"/>
          </p:cNvSpPr>
          <p:nvPr>
            <p:ph type="ftr" sz="quarter" idx="11"/>
          </p:nvPr>
        </p:nvSpPr>
        <p:spPr/>
        <p:txBody>
          <a:bodyPr/>
          <a:lstStyle/>
          <a:p>
            <a:endParaRPr lang="he-IL"/>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x-none" smtClean="0"/>
              <a:t>‹#›</a:t>
            </a:fld>
            <a:endParaRPr lang="x-none"/>
          </a:p>
        </p:txBody>
      </p:sp>
    </p:spTree>
    <p:extLst>
      <p:ext uri="{BB962C8B-B14F-4D97-AF65-F5344CB8AC3E}">
        <p14:creationId xmlns:p14="http://schemas.microsoft.com/office/powerpoint/2010/main" val="281836967"/>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he-IL"/>
          </a:p>
        </p:txBody>
      </p:sp>
      <p:sp>
        <p:nvSpPr>
          <p:cNvPr id="3" name="Date Placeholder 2"/>
          <p:cNvSpPr>
            <a:spLocks noGrp="1"/>
          </p:cNvSpPr>
          <p:nvPr>
            <p:ph type="dt" sz="half" idx="10"/>
          </p:nvPr>
        </p:nvSpPr>
        <p:spPr/>
        <p:txBody>
          <a:bodyPr/>
          <a:lstStyle/>
          <a:p>
            <a:fld id="{90EA158D-D594-4CDE-B894-8BD4993A59BB}" type="datetimeFigureOut">
              <a:rPr lang="he-IL" smtClean="0"/>
              <a:t>י"ז/שבט/תש"פ</a:t>
            </a:fld>
            <a:endParaRPr lang="he-IL"/>
          </a:p>
        </p:txBody>
      </p:sp>
      <p:sp>
        <p:nvSpPr>
          <p:cNvPr id="4" name="Footer Placeholder 3"/>
          <p:cNvSpPr>
            <a:spLocks noGrp="1"/>
          </p:cNvSpPr>
          <p:nvPr>
            <p:ph type="ftr" sz="quarter" idx="11"/>
          </p:nvPr>
        </p:nvSpPr>
        <p:spPr/>
        <p:txBody>
          <a:bodyPr/>
          <a:lstStyle/>
          <a:p>
            <a:endParaRPr lang="he-IL"/>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x-none" smtClean="0"/>
              <a:t>‹#›</a:t>
            </a:fld>
            <a:endParaRPr lang="x-none"/>
          </a:p>
        </p:txBody>
      </p:sp>
    </p:spTree>
    <p:extLst>
      <p:ext uri="{BB962C8B-B14F-4D97-AF65-F5344CB8AC3E}">
        <p14:creationId xmlns:p14="http://schemas.microsoft.com/office/powerpoint/2010/main" val="1787133198"/>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EA158D-D594-4CDE-B894-8BD4993A59BB}" type="datetimeFigureOut">
              <a:rPr lang="he-IL" smtClean="0"/>
              <a:t>י"ז/שבט/תש"פ</a:t>
            </a:fld>
            <a:endParaRPr lang="he-IL"/>
          </a:p>
        </p:txBody>
      </p:sp>
      <p:sp>
        <p:nvSpPr>
          <p:cNvPr id="3" name="Footer Placeholder 2"/>
          <p:cNvSpPr>
            <a:spLocks noGrp="1"/>
          </p:cNvSpPr>
          <p:nvPr>
            <p:ph type="ftr" sz="quarter" idx="11"/>
          </p:nvPr>
        </p:nvSpPr>
        <p:spPr/>
        <p:txBody>
          <a:bodyPr/>
          <a:lstStyle/>
          <a:p>
            <a:endParaRPr lang="he-IL"/>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x-none" smtClean="0"/>
              <a:t>‹#›</a:t>
            </a:fld>
            <a:endParaRPr lang="x-none"/>
          </a:p>
        </p:txBody>
      </p:sp>
      <p:sp>
        <p:nvSpPr>
          <p:cNvPr id="5" name="מלבן 4"/>
          <p:cNvSpPr/>
          <p:nvPr/>
        </p:nvSpPr>
        <p:spPr>
          <a:xfrm>
            <a:off x="0" y="1"/>
            <a:ext cx="9144000" cy="4482446"/>
          </a:xfrm>
          <a:prstGeom prst="rect">
            <a:avLst/>
          </a:prstGeom>
          <a:solidFill>
            <a:srgbClr val="CA55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7" name="Freeform 5"/>
          <p:cNvSpPr>
            <a:spLocks/>
          </p:cNvSpPr>
          <p:nvPr/>
        </p:nvSpPr>
        <p:spPr bwMode="auto">
          <a:xfrm>
            <a:off x="-13097" y="4288374"/>
            <a:ext cx="9157097" cy="388144"/>
          </a:xfrm>
          <a:custGeom>
            <a:avLst/>
            <a:gdLst>
              <a:gd name="T0" fmla="*/ 1897 w 6752"/>
              <a:gd name="T1" fmla="*/ 304 h 326"/>
              <a:gd name="T2" fmla="*/ 1897 w 6752"/>
              <a:gd name="T3" fmla="*/ 304 h 326"/>
              <a:gd name="T4" fmla="*/ 1901 w 6752"/>
              <a:gd name="T5" fmla="*/ 316 h 326"/>
              <a:gd name="T6" fmla="*/ 1909 w 6752"/>
              <a:gd name="T7" fmla="*/ 322 h 326"/>
              <a:gd name="T8" fmla="*/ 1913 w 6752"/>
              <a:gd name="T9" fmla="*/ 324 h 326"/>
              <a:gd name="T10" fmla="*/ 1917 w 6752"/>
              <a:gd name="T11" fmla="*/ 326 h 326"/>
              <a:gd name="T12" fmla="*/ 1921 w 6752"/>
              <a:gd name="T13" fmla="*/ 324 h 326"/>
              <a:gd name="T14" fmla="*/ 1925 w 6752"/>
              <a:gd name="T15" fmla="*/ 322 h 326"/>
              <a:gd name="T16" fmla="*/ 1925 w 6752"/>
              <a:gd name="T17" fmla="*/ 322 h 326"/>
              <a:gd name="T18" fmla="*/ 1933 w 6752"/>
              <a:gd name="T19" fmla="*/ 314 h 326"/>
              <a:gd name="T20" fmla="*/ 1937 w 6752"/>
              <a:gd name="T21" fmla="*/ 304 h 326"/>
              <a:gd name="T22" fmla="*/ 1939 w 6752"/>
              <a:gd name="T23" fmla="*/ 290 h 326"/>
              <a:gd name="T24" fmla="*/ 1937 w 6752"/>
              <a:gd name="T25" fmla="*/ 278 h 326"/>
              <a:gd name="T26" fmla="*/ 1937 w 6752"/>
              <a:gd name="T27" fmla="*/ 278 h 326"/>
              <a:gd name="T28" fmla="*/ 1931 w 6752"/>
              <a:gd name="T29" fmla="*/ 258 h 326"/>
              <a:gd name="T30" fmla="*/ 1921 w 6752"/>
              <a:gd name="T31" fmla="*/ 238 h 326"/>
              <a:gd name="T32" fmla="*/ 1913 w 6752"/>
              <a:gd name="T33" fmla="*/ 220 h 326"/>
              <a:gd name="T34" fmla="*/ 1901 w 6752"/>
              <a:gd name="T35" fmla="*/ 204 h 326"/>
              <a:gd name="T36" fmla="*/ 1891 w 6752"/>
              <a:gd name="T37" fmla="*/ 188 h 326"/>
              <a:gd name="T38" fmla="*/ 1877 w 6752"/>
              <a:gd name="T39" fmla="*/ 174 h 326"/>
              <a:gd name="T40" fmla="*/ 1851 w 6752"/>
              <a:gd name="T41" fmla="*/ 148 h 326"/>
              <a:gd name="T42" fmla="*/ 6750 w 6752"/>
              <a:gd name="T43" fmla="*/ 148 h 326"/>
              <a:gd name="T44" fmla="*/ 6750 w 6752"/>
              <a:gd name="T45" fmla="*/ 148 h 326"/>
              <a:gd name="T46" fmla="*/ 6752 w 6752"/>
              <a:gd name="T47" fmla="*/ 0 h 326"/>
              <a:gd name="T48" fmla="*/ 0 w 6752"/>
              <a:gd name="T49" fmla="*/ 0 h 326"/>
              <a:gd name="T50" fmla="*/ 0 w 6752"/>
              <a:gd name="T51" fmla="*/ 148 h 326"/>
              <a:gd name="T52" fmla="*/ 1733 w 6752"/>
              <a:gd name="T53" fmla="*/ 148 h 326"/>
              <a:gd name="T54" fmla="*/ 1733 w 6752"/>
              <a:gd name="T55" fmla="*/ 148 h 326"/>
              <a:gd name="T56" fmla="*/ 1763 w 6752"/>
              <a:gd name="T57" fmla="*/ 162 h 326"/>
              <a:gd name="T58" fmla="*/ 1787 w 6752"/>
              <a:gd name="T59" fmla="*/ 174 h 326"/>
              <a:gd name="T60" fmla="*/ 1813 w 6752"/>
              <a:gd name="T61" fmla="*/ 192 h 326"/>
              <a:gd name="T62" fmla="*/ 1839 w 6752"/>
              <a:gd name="T63" fmla="*/ 214 h 326"/>
              <a:gd name="T64" fmla="*/ 1851 w 6752"/>
              <a:gd name="T65" fmla="*/ 226 h 326"/>
              <a:gd name="T66" fmla="*/ 1863 w 6752"/>
              <a:gd name="T67" fmla="*/ 240 h 326"/>
              <a:gd name="T68" fmla="*/ 1873 w 6752"/>
              <a:gd name="T69" fmla="*/ 254 h 326"/>
              <a:gd name="T70" fmla="*/ 1883 w 6752"/>
              <a:gd name="T71" fmla="*/ 270 h 326"/>
              <a:gd name="T72" fmla="*/ 1891 w 6752"/>
              <a:gd name="T73" fmla="*/ 286 h 326"/>
              <a:gd name="T74" fmla="*/ 1897 w 6752"/>
              <a:gd name="T75" fmla="*/ 304 h 326"/>
              <a:gd name="T76" fmla="*/ 1897 w 6752"/>
              <a:gd name="T77" fmla="*/ 304 h 326"/>
              <a:gd name="connsiteX0" fmla="*/ 2810 w 10616"/>
              <a:gd name="connsiteY0" fmla="*/ 9325 h 10000"/>
              <a:gd name="connsiteX1" fmla="*/ 2810 w 10616"/>
              <a:gd name="connsiteY1" fmla="*/ 9325 h 10000"/>
              <a:gd name="connsiteX2" fmla="*/ 2815 w 10616"/>
              <a:gd name="connsiteY2" fmla="*/ 9693 h 10000"/>
              <a:gd name="connsiteX3" fmla="*/ 2827 w 10616"/>
              <a:gd name="connsiteY3" fmla="*/ 9877 h 10000"/>
              <a:gd name="connsiteX4" fmla="*/ 2833 w 10616"/>
              <a:gd name="connsiteY4" fmla="*/ 9939 h 10000"/>
              <a:gd name="connsiteX5" fmla="*/ 2839 w 10616"/>
              <a:gd name="connsiteY5" fmla="*/ 10000 h 10000"/>
              <a:gd name="connsiteX6" fmla="*/ 2845 w 10616"/>
              <a:gd name="connsiteY6" fmla="*/ 9939 h 10000"/>
              <a:gd name="connsiteX7" fmla="*/ 2851 w 10616"/>
              <a:gd name="connsiteY7" fmla="*/ 9877 h 10000"/>
              <a:gd name="connsiteX8" fmla="*/ 2851 w 10616"/>
              <a:gd name="connsiteY8" fmla="*/ 9877 h 10000"/>
              <a:gd name="connsiteX9" fmla="*/ 2863 w 10616"/>
              <a:gd name="connsiteY9" fmla="*/ 9632 h 10000"/>
              <a:gd name="connsiteX10" fmla="*/ 2869 w 10616"/>
              <a:gd name="connsiteY10" fmla="*/ 9325 h 10000"/>
              <a:gd name="connsiteX11" fmla="*/ 2872 w 10616"/>
              <a:gd name="connsiteY11" fmla="*/ 8896 h 10000"/>
              <a:gd name="connsiteX12" fmla="*/ 2869 w 10616"/>
              <a:gd name="connsiteY12" fmla="*/ 8528 h 10000"/>
              <a:gd name="connsiteX13" fmla="*/ 2869 w 10616"/>
              <a:gd name="connsiteY13" fmla="*/ 8528 h 10000"/>
              <a:gd name="connsiteX14" fmla="*/ 2860 w 10616"/>
              <a:gd name="connsiteY14" fmla="*/ 7914 h 10000"/>
              <a:gd name="connsiteX15" fmla="*/ 2845 w 10616"/>
              <a:gd name="connsiteY15" fmla="*/ 7301 h 10000"/>
              <a:gd name="connsiteX16" fmla="*/ 2833 w 10616"/>
              <a:gd name="connsiteY16" fmla="*/ 6748 h 10000"/>
              <a:gd name="connsiteX17" fmla="*/ 2815 w 10616"/>
              <a:gd name="connsiteY17" fmla="*/ 6258 h 10000"/>
              <a:gd name="connsiteX18" fmla="*/ 2801 w 10616"/>
              <a:gd name="connsiteY18" fmla="*/ 5767 h 10000"/>
              <a:gd name="connsiteX19" fmla="*/ 2780 w 10616"/>
              <a:gd name="connsiteY19" fmla="*/ 5337 h 10000"/>
              <a:gd name="connsiteX20" fmla="*/ 2741 w 10616"/>
              <a:gd name="connsiteY20" fmla="*/ 4540 h 10000"/>
              <a:gd name="connsiteX21" fmla="*/ 9997 w 10616"/>
              <a:gd name="connsiteY21" fmla="*/ 4540 h 10000"/>
              <a:gd name="connsiteX22" fmla="*/ 9997 w 10616"/>
              <a:gd name="connsiteY22" fmla="*/ 4540 h 10000"/>
              <a:gd name="connsiteX23" fmla="*/ 10616 w 10616"/>
              <a:gd name="connsiteY23" fmla="*/ 0 h 10000"/>
              <a:gd name="connsiteX24" fmla="*/ 0 w 10616"/>
              <a:gd name="connsiteY24" fmla="*/ 0 h 10000"/>
              <a:gd name="connsiteX25" fmla="*/ 0 w 10616"/>
              <a:gd name="connsiteY25" fmla="*/ 4540 h 10000"/>
              <a:gd name="connsiteX26" fmla="*/ 2567 w 10616"/>
              <a:gd name="connsiteY26" fmla="*/ 4540 h 10000"/>
              <a:gd name="connsiteX27" fmla="*/ 2567 w 10616"/>
              <a:gd name="connsiteY27" fmla="*/ 4540 h 10000"/>
              <a:gd name="connsiteX28" fmla="*/ 2611 w 10616"/>
              <a:gd name="connsiteY28" fmla="*/ 4969 h 10000"/>
              <a:gd name="connsiteX29" fmla="*/ 2647 w 10616"/>
              <a:gd name="connsiteY29" fmla="*/ 5337 h 10000"/>
              <a:gd name="connsiteX30" fmla="*/ 2685 w 10616"/>
              <a:gd name="connsiteY30" fmla="*/ 5890 h 10000"/>
              <a:gd name="connsiteX31" fmla="*/ 2724 w 10616"/>
              <a:gd name="connsiteY31" fmla="*/ 6564 h 10000"/>
              <a:gd name="connsiteX32" fmla="*/ 2741 w 10616"/>
              <a:gd name="connsiteY32" fmla="*/ 6933 h 10000"/>
              <a:gd name="connsiteX33" fmla="*/ 2759 w 10616"/>
              <a:gd name="connsiteY33" fmla="*/ 7362 h 10000"/>
              <a:gd name="connsiteX34" fmla="*/ 2774 w 10616"/>
              <a:gd name="connsiteY34" fmla="*/ 7791 h 10000"/>
              <a:gd name="connsiteX35" fmla="*/ 2789 w 10616"/>
              <a:gd name="connsiteY35" fmla="*/ 8282 h 10000"/>
              <a:gd name="connsiteX36" fmla="*/ 2801 w 10616"/>
              <a:gd name="connsiteY36" fmla="*/ 8773 h 10000"/>
              <a:gd name="connsiteX37" fmla="*/ 2810 w 10616"/>
              <a:gd name="connsiteY37" fmla="*/ 9325 h 10000"/>
              <a:gd name="connsiteX38" fmla="*/ 2810 w 10616"/>
              <a:gd name="connsiteY38" fmla="*/ 9325 h 10000"/>
              <a:gd name="connsiteX0" fmla="*/ 2810 w 11380"/>
              <a:gd name="connsiteY0" fmla="*/ 9325 h 10000"/>
              <a:gd name="connsiteX1" fmla="*/ 2810 w 11380"/>
              <a:gd name="connsiteY1" fmla="*/ 9325 h 10000"/>
              <a:gd name="connsiteX2" fmla="*/ 2815 w 11380"/>
              <a:gd name="connsiteY2" fmla="*/ 9693 h 10000"/>
              <a:gd name="connsiteX3" fmla="*/ 2827 w 11380"/>
              <a:gd name="connsiteY3" fmla="*/ 9877 h 10000"/>
              <a:gd name="connsiteX4" fmla="*/ 2833 w 11380"/>
              <a:gd name="connsiteY4" fmla="*/ 9939 h 10000"/>
              <a:gd name="connsiteX5" fmla="*/ 2839 w 11380"/>
              <a:gd name="connsiteY5" fmla="*/ 10000 h 10000"/>
              <a:gd name="connsiteX6" fmla="*/ 2845 w 11380"/>
              <a:gd name="connsiteY6" fmla="*/ 9939 h 10000"/>
              <a:gd name="connsiteX7" fmla="*/ 2851 w 11380"/>
              <a:gd name="connsiteY7" fmla="*/ 9877 h 10000"/>
              <a:gd name="connsiteX8" fmla="*/ 2851 w 11380"/>
              <a:gd name="connsiteY8" fmla="*/ 9877 h 10000"/>
              <a:gd name="connsiteX9" fmla="*/ 2863 w 11380"/>
              <a:gd name="connsiteY9" fmla="*/ 9632 h 10000"/>
              <a:gd name="connsiteX10" fmla="*/ 2869 w 11380"/>
              <a:gd name="connsiteY10" fmla="*/ 9325 h 10000"/>
              <a:gd name="connsiteX11" fmla="*/ 2872 w 11380"/>
              <a:gd name="connsiteY11" fmla="*/ 8896 h 10000"/>
              <a:gd name="connsiteX12" fmla="*/ 2869 w 11380"/>
              <a:gd name="connsiteY12" fmla="*/ 8528 h 10000"/>
              <a:gd name="connsiteX13" fmla="*/ 2869 w 11380"/>
              <a:gd name="connsiteY13" fmla="*/ 8528 h 10000"/>
              <a:gd name="connsiteX14" fmla="*/ 2860 w 11380"/>
              <a:gd name="connsiteY14" fmla="*/ 7914 h 10000"/>
              <a:gd name="connsiteX15" fmla="*/ 2845 w 11380"/>
              <a:gd name="connsiteY15" fmla="*/ 7301 h 10000"/>
              <a:gd name="connsiteX16" fmla="*/ 2833 w 11380"/>
              <a:gd name="connsiteY16" fmla="*/ 6748 h 10000"/>
              <a:gd name="connsiteX17" fmla="*/ 2815 w 11380"/>
              <a:gd name="connsiteY17" fmla="*/ 6258 h 10000"/>
              <a:gd name="connsiteX18" fmla="*/ 2801 w 11380"/>
              <a:gd name="connsiteY18" fmla="*/ 5767 h 10000"/>
              <a:gd name="connsiteX19" fmla="*/ 2780 w 11380"/>
              <a:gd name="connsiteY19" fmla="*/ 5337 h 10000"/>
              <a:gd name="connsiteX20" fmla="*/ 2741 w 11380"/>
              <a:gd name="connsiteY20" fmla="*/ 4540 h 10000"/>
              <a:gd name="connsiteX21" fmla="*/ 9997 w 11380"/>
              <a:gd name="connsiteY21" fmla="*/ 4540 h 10000"/>
              <a:gd name="connsiteX22" fmla="*/ 9997 w 11380"/>
              <a:gd name="connsiteY22" fmla="*/ 4540 h 10000"/>
              <a:gd name="connsiteX23" fmla="*/ 11380 w 11380"/>
              <a:gd name="connsiteY23" fmla="*/ 0 h 10000"/>
              <a:gd name="connsiteX24" fmla="*/ 0 w 11380"/>
              <a:gd name="connsiteY24" fmla="*/ 0 h 10000"/>
              <a:gd name="connsiteX25" fmla="*/ 0 w 11380"/>
              <a:gd name="connsiteY25" fmla="*/ 4540 h 10000"/>
              <a:gd name="connsiteX26" fmla="*/ 2567 w 11380"/>
              <a:gd name="connsiteY26" fmla="*/ 4540 h 10000"/>
              <a:gd name="connsiteX27" fmla="*/ 2567 w 11380"/>
              <a:gd name="connsiteY27" fmla="*/ 4540 h 10000"/>
              <a:gd name="connsiteX28" fmla="*/ 2611 w 11380"/>
              <a:gd name="connsiteY28" fmla="*/ 4969 h 10000"/>
              <a:gd name="connsiteX29" fmla="*/ 2647 w 11380"/>
              <a:gd name="connsiteY29" fmla="*/ 5337 h 10000"/>
              <a:gd name="connsiteX30" fmla="*/ 2685 w 11380"/>
              <a:gd name="connsiteY30" fmla="*/ 5890 h 10000"/>
              <a:gd name="connsiteX31" fmla="*/ 2724 w 11380"/>
              <a:gd name="connsiteY31" fmla="*/ 6564 h 10000"/>
              <a:gd name="connsiteX32" fmla="*/ 2741 w 11380"/>
              <a:gd name="connsiteY32" fmla="*/ 6933 h 10000"/>
              <a:gd name="connsiteX33" fmla="*/ 2759 w 11380"/>
              <a:gd name="connsiteY33" fmla="*/ 7362 h 10000"/>
              <a:gd name="connsiteX34" fmla="*/ 2774 w 11380"/>
              <a:gd name="connsiteY34" fmla="*/ 7791 h 10000"/>
              <a:gd name="connsiteX35" fmla="*/ 2789 w 11380"/>
              <a:gd name="connsiteY35" fmla="*/ 8282 h 10000"/>
              <a:gd name="connsiteX36" fmla="*/ 2801 w 11380"/>
              <a:gd name="connsiteY36" fmla="*/ 8773 h 10000"/>
              <a:gd name="connsiteX37" fmla="*/ 2810 w 11380"/>
              <a:gd name="connsiteY37" fmla="*/ 9325 h 10000"/>
              <a:gd name="connsiteX38" fmla="*/ 2810 w 11380"/>
              <a:gd name="connsiteY38" fmla="*/ 9325 h 10000"/>
              <a:gd name="connsiteX0" fmla="*/ 2810 w 11443"/>
              <a:gd name="connsiteY0" fmla="*/ 9325 h 10000"/>
              <a:gd name="connsiteX1" fmla="*/ 2810 w 11443"/>
              <a:gd name="connsiteY1" fmla="*/ 9325 h 10000"/>
              <a:gd name="connsiteX2" fmla="*/ 2815 w 11443"/>
              <a:gd name="connsiteY2" fmla="*/ 9693 h 10000"/>
              <a:gd name="connsiteX3" fmla="*/ 2827 w 11443"/>
              <a:gd name="connsiteY3" fmla="*/ 9877 h 10000"/>
              <a:gd name="connsiteX4" fmla="*/ 2833 w 11443"/>
              <a:gd name="connsiteY4" fmla="*/ 9939 h 10000"/>
              <a:gd name="connsiteX5" fmla="*/ 2839 w 11443"/>
              <a:gd name="connsiteY5" fmla="*/ 10000 h 10000"/>
              <a:gd name="connsiteX6" fmla="*/ 2845 w 11443"/>
              <a:gd name="connsiteY6" fmla="*/ 9939 h 10000"/>
              <a:gd name="connsiteX7" fmla="*/ 2851 w 11443"/>
              <a:gd name="connsiteY7" fmla="*/ 9877 h 10000"/>
              <a:gd name="connsiteX8" fmla="*/ 2851 w 11443"/>
              <a:gd name="connsiteY8" fmla="*/ 9877 h 10000"/>
              <a:gd name="connsiteX9" fmla="*/ 2863 w 11443"/>
              <a:gd name="connsiteY9" fmla="*/ 9632 h 10000"/>
              <a:gd name="connsiteX10" fmla="*/ 2869 w 11443"/>
              <a:gd name="connsiteY10" fmla="*/ 9325 h 10000"/>
              <a:gd name="connsiteX11" fmla="*/ 2872 w 11443"/>
              <a:gd name="connsiteY11" fmla="*/ 8896 h 10000"/>
              <a:gd name="connsiteX12" fmla="*/ 2869 w 11443"/>
              <a:gd name="connsiteY12" fmla="*/ 8528 h 10000"/>
              <a:gd name="connsiteX13" fmla="*/ 2869 w 11443"/>
              <a:gd name="connsiteY13" fmla="*/ 8528 h 10000"/>
              <a:gd name="connsiteX14" fmla="*/ 2860 w 11443"/>
              <a:gd name="connsiteY14" fmla="*/ 7914 h 10000"/>
              <a:gd name="connsiteX15" fmla="*/ 2845 w 11443"/>
              <a:gd name="connsiteY15" fmla="*/ 7301 h 10000"/>
              <a:gd name="connsiteX16" fmla="*/ 2833 w 11443"/>
              <a:gd name="connsiteY16" fmla="*/ 6748 h 10000"/>
              <a:gd name="connsiteX17" fmla="*/ 2815 w 11443"/>
              <a:gd name="connsiteY17" fmla="*/ 6258 h 10000"/>
              <a:gd name="connsiteX18" fmla="*/ 2801 w 11443"/>
              <a:gd name="connsiteY18" fmla="*/ 5767 h 10000"/>
              <a:gd name="connsiteX19" fmla="*/ 2780 w 11443"/>
              <a:gd name="connsiteY19" fmla="*/ 5337 h 10000"/>
              <a:gd name="connsiteX20" fmla="*/ 2741 w 11443"/>
              <a:gd name="connsiteY20" fmla="*/ 4540 h 10000"/>
              <a:gd name="connsiteX21" fmla="*/ 9997 w 11443"/>
              <a:gd name="connsiteY21" fmla="*/ 4540 h 10000"/>
              <a:gd name="connsiteX22" fmla="*/ 11384 w 11443"/>
              <a:gd name="connsiteY22" fmla="*/ 4386 h 10000"/>
              <a:gd name="connsiteX23" fmla="*/ 11380 w 11443"/>
              <a:gd name="connsiteY23" fmla="*/ 0 h 10000"/>
              <a:gd name="connsiteX24" fmla="*/ 0 w 11443"/>
              <a:gd name="connsiteY24" fmla="*/ 0 h 10000"/>
              <a:gd name="connsiteX25" fmla="*/ 0 w 11443"/>
              <a:gd name="connsiteY25" fmla="*/ 4540 h 10000"/>
              <a:gd name="connsiteX26" fmla="*/ 2567 w 11443"/>
              <a:gd name="connsiteY26" fmla="*/ 4540 h 10000"/>
              <a:gd name="connsiteX27" fmla="*/ 2567 w 11443"/>
              <a:gd name="connsiteY27" fmla="*/ 4540 h 10000"/>
              <a:gd name="connsiteX28" fmla="*/ 2611 w 11443"/>
              <a:gd name="connsiteY28" fmla="*/ 4969 h 10000"/>
              <a:gd name="connsiteX29" fmla="*/ 2647 w 11443"/>
              <a:gd name="connsiteY29" fmla="*/ 5337 h 10000"/>
              <a:gd name="connsiteX30" fmla="*/ 2685 w 11443"/>
              <a:gd name="connsiteY30" fmla="*/ 5890 h 10000"/>
              <a:gd name="connsiteX31" fmla="*/ 2724 w 11443"/>
              <a:gd name="connsiteY31" fmla="*/ 6564 h 10000"/>
              <a:gd name="connsiteX32" fmla="*/ 2741 w 11443"/>
              <a:gd name="connsiteY32" fmla="*/ 6933 h 10000"/>
              <a:gd name="connsiteX33" fmla="*/ 2759 w 11443"/>
              <a:gd name="connsiteY33" fmla="*/ 7362 h 10000"/>
              <a:gd name="connsiteX34" fmla="*/ 2774 w 11443"/>
              <a:gd name="connsiteY34" fmla="*/ 7791 h 10000"/>
              <a:gd name="connsiteX35" fmla="*/ 2789 w 11443"/>
              <a:gd name="connsiteY35" fmla="*/ 8282 h 10000"/>
              <a:gd name="connsiteX36" fmla="*/ 2801 w 11443"/>
              <a:gd name="connsiteY36" fmla="*/ 8773 h 10000"/>
              <a:gd name="connsiteX37" fmla="*/ 2810 w 11443"/>
              <a:gd name="connsiteY37" fmla="*/ 9325 h 10000"/>
              <a:gd name="connsiteX38" fmla="*/ 2810 w 11443"/>
              <a:gd name="connsiteY38" fmla="*/ 9325 h 10000"/>
              <a:gd name="connsiteX0" fmla="*/ 2810 w 11558"/>
              <a:gd name="connsiteY0" fmla="*/ 9479 h 10154"/>
              <a:gd name="connsiteX1" fmla="*/ 2810 w 11558"/>
              <a:gd name="connsiteY1" fmla="*/ 9479 h 10154"/>
              <a:gd name="connsiteX2" fmla="*/ 2815 w 11558"/>
              <a:gd name="connsiteY2" fmla="*/ 9847 h 10154"/>
              <a:gd name="connsiteX3" fmla="*/ 2827 w 11558"/>
              <a:gd name="connsiteY3" fmla="*/ 10031 h 10154"/>
              <a:gd name="connsiteX4" fmla="*/ 2833 w 11558"/>
              <a:gd name="connsiteY4" fmla="*/ 10093 h 10154"/>
              <a:gd name="connsiteX5" fmla="*/ 2839 w 11558"/>
              <a:gd name="connsiteY5" fmla="*/ 10154 h 10154"/>
              <a:gd name="connsiteX6" fmla="*/ 2845 w 11558"/>
              <a:gd name="connsiteY6" fmla="*/ 10093 h 10154"/>
              <a:gd name="connsiteX7" fmla="*/ 2851 w 11558"/>
              <a:gd name="connsiteY7" fmla="*/ 10031 h 10154"/>
              <a:gd name="connsiteX8" fmla="*/ 2851 w 11558"/>
              <a:gd name="connsiteY8" fmla="*/ 10031 h 10154"/>
              <a:gd name="connsiteX9" fmla="*/ 2863 w 11558"/>
              <a:gd name="connsiteY9" fmla="*/ 9786 h 10154"/>
              <a:gd name="connsiteX10" fmla="*/ 2869 w 11558"/>
              <a:gd name="connsiteY10" fmla="*/ 9479 h 10154"/>
              <a:gd name="connsiteX11" fmla="*/ 2872 w 11558"/>
              <a:gd name="connsiteY11" fmla="*/ 9050 h 10154"/>
              <a:gd name="connsiteX12" fmla="*/ 2869 w 11558"/>
              <a:gd name="connsiteY12" fmla="*/ 8682 h 10154"/>
              <a:gd name="connsiteX13" fmla="*/ 2869 w 11558"/>
              <a:gd name="connsiteY13" fmla="*/ 8682 h 10154"/>
              <a:gd name="connsiteX14" fmla="*/ 2860 w 11558"/>
              <a:gd name="connsiteY14" fmla="*/ 8068 h 10154"/>
              <a:gd name="connsiteX15" fmla="*/ 2845 w 11558"/>
              <a:gd name="connsiteY15" fmla="*/ 7455 h 10154"/>
              <a:gd name="connsiteX16" fmla="*/ 2833 w 11558"/>
              <a:gd name="connsiteY16" fmla="*/ 6902 h 10154"/>
              <a:gd name="connsiteX17" fmla="*/ 2815 w 11558"/>
              <a:gd name="connsiteY17" fmla="*/ 6412 h 10154"/>
              <a:gd name="connsiteX18" fmla="*/ 2801 w 11558"/>
              <a:gd name="connsiteY18" fmla="*/ 5921 h 10154"/>
              <a:gd name="connsiteX19" fmla="*/ 2780 w 11558"/>
              <a:gd name="connsiteY19" fmla="*/ 5491 h 10154"/>
              <a:gd name="connsiteX20" fmla="*/ 2741 w 11558"/>
              <a:gd name="connsiteY20" fmla="*/ 4694 h 10154"/>
              <a:gd name="connsiteX21" fmla="*/ 9997 w 11558"/>
              <a:gd name="connsiteY21" fmla="*/ 4694 h 10154"/>
              <a:gd name="connsiteX22" fmla="*/ 11384 w 11558"/>
              <a:gd name="connsiteY22" fmla="*/ 4540 h 10154"/>
              <a:gd name="connsiteX23" fmla="*/ 11558 w 11558"/>
              <a:gd name="connsiteY23" fmla="*/ 0 h 10154"/>
              <a:gd name="connsiteX24" fmla="*/ 0 w 11558"/>
              <a:gd name="connsiteY24" fmla="*/ 154 h 10154"/>
              <a:gd name="connsiteX25" fmla="*/ 0 w 11558"/>
              <a:gd name="connsiteY25" fmla="*/ 4694 h 10154"/>
              <a:gd name="connsiteX26" fmla="*/ 2567 w 11558"/>
              <a:gd name="connsiteY26" fmla="*/ 4694 h 10154"/>
              <a:gd name="connsiteX27" fmla="*/ 2567 w 11558"/>
              <a:gd name="connsiteY27" fmla="*/ 4694 h 10154"/>
              <a:gd name="connsiteX28" fmla="*/ 2611 w 11558"/>
              <a:gd name="connsiteY28" fmla="*/ 5123 h 10154"/>
              <a:gd name="connsiteX29" fmla="*/ 2647 w 11558"/>
              <a:gd name="connsiteY29" fmla="*/ 5491 h 10154"/>
              <a:gd name="connsiteX30" fmla="*/ 2685 w 11558"/>
              <a:gd name="connsiteY30" fmla="*/ 6044 h 10154"/>
              <a:gd name="connsiteX31" fmla="*/ 2724 w 11558"/>
              <a:gd name="connsiteY31" fmla="*/ 6718 h 10154"/>
              <a:gd name="connsiteX32" fmla="*/ 2741 w 11558"/>
              <a:gd name="connsiteY32" fmla="*/ 7087 h 10154"/>
              <a:gd name="connsiteX33" fmla="*/ 2759 w 11558"/>
              <a:gd name="connsiteY33" fmla="*/ 7516 h 10154"/>
              <a:gd name="connsiteX34" fmla="*/ 2774 w 11558"/>
              <a:gd name="connsiteY34" fmla="*/ 7945 h 10154"/>
              <a:gd name="connsiteX35" fmla="*/ 2789 w 11558"/>
              <a:gd name="connsiteY35" fmla="*/ 8436 h 10154"/>
              <a:gd name="connsiteX36" fmla="*/ 2801 w 11558"/>
              <a:gd name="connsiteY36" fmla="*/ 8927 h 10154"/>
              <a:gd name="connsiteX37" fmla="*/ 2810 w 11558"/>
              <a:gd name="connsiteY37" fmla="*/ 9479 h 10154"/>
              <a:gd name="connsiteX38" fmla="*/ 2810 w 11558"/>
              <a:gd name="connsiteY38" fmla="*/ 9479 h 10154"/>
              <a:gd name="connsiteX0" fmla="*/ 2810 w 11558"/>
              <a:gd name="connsiteY0" fmla="*/ 9479 h 10154"/>
              <a:gd name="connsiteX1" fmla="*/ 2810 w 11558"/>
              <a:gd name="connsiteY1" fmla="*/ 9479 h 10154"/>
              <a:gd name="connsiteX2" fmla="*/ 2815 w 11558"/>
              <a:gd name="connsiteY2" fmla="*/ 9847 h 10154"/>
              <a:gd name="connsiteX3" fmla="*/ 2827 w 11558"/>
              <a:gd name="connsiteY3" fmla="*/ 10031 h 10154"/>
              <a:gd name="connsiteX4" fmla="*/ 2833 w 11558"/>
              <a:gd name="connsiteY4" fmla="*/ 10093 h 10154"/>
              <a:gd name="connsiteX5" fmla="*/ 2839 w 11558"/>
              <a:gd name="connsiteY5" fmla="*/ 10154 h 10154"/>
              <a:gd name="connsiteX6" fmla="*/ 2845 w 11558"/>
              <a:gd name="connsiteY6" fmla="*/ 10093 h 10154"/>
              <a:gd name="connsiteX7" fmla="*/ 2851 w 11558"/>
              <a:gd name="connsiteY7" fmla="*/ 10031 h 10154"/>
              <a:gd name="connsiteX8" fmla="*/ 2851 w 11558"/>
              <a:gd name="connsiteY8" fmla="*/ 10031 h 10154"/>
              <a:gd name="connsiteX9" fmla="*/ 2863 w 11558"/>
              <a:gd name="connsiteY9" fmla="*/ 9786 h 10154"/>
              <a:gd name="connsiteX10" fmla="*/ 2869 w 11558"/>
              <a:gd name="connsiteY10" fmla="*/ 9479 h 10154"/>
              <a:gd name="connsiteX11" fmla="*/ 2872 w 11558"/>
              <a:gd name="connsiteY11" fmla="*/ 9050 h 10154"/>
              <a:gd name="connsiteX12" fmla="*/ 2869 w 11558"/>
              <a:gd name="connsiteY12" fmla="*/ 8682 h 10154"/>
              <a:gd name="connsiteX13" fmla="*/ 2869 w 11558"/>
              <a:gd name="connsiteY13" fmla="*/ 8682 h 10154"/>
              <a:gd name="connsiteX14" fmla="*/ 2860 w 11558"/>
              <a:gd name="connsiteY14" fmla="*/ 8068 h 10154"/>
              <a:gd name="connsiteX15" fmla="*/ 2845 w 11558"/>
              <a:gd name="connsiteY15" fmla="*/ 7455 h 10154"/>
              <a:gd name="connsiteX16" fmla="*/ 2833 w 11558"/>
              <a:gd name="connsiteY16" fmla="*/ 6902 h 10154"/>
              <a:gd name="connsiteX17" fmla="*/ 2815 w 11558"/>
              <a:gd name="connsiteY17" fmla="*/ 6412 h 10154"/>
              <a:gd name="connsiteX18" fmla="*/ 2801 w 11558"/>
              <a:gd name="connsiteY18" fmla="*/ 5921 h 10154"/>
              <a:gd name="connsiteX19" fmla="*/ 2780 w 11558"/>
              <a:gd name="connsiteY19" fmla="*/ 5491 h 10154"/>
              <a:gd name="connsiteX20" fmla="*/ 2741 w 11558"/>
              <a:gd name="connsiteY20" fmla="*/ 4694 h 10154"/>
              <a:gd name="connsiteX21" fmla="*/ 9997 w 11558"/>
              <a:gd name="connsiteY21" fmla="*/ 4694 h 10154"/>
              <a:gd name="connsiteX22" fmla="*/ 11384 w 11558"/>
              <a:gd name="connsiteY22" fmla="*/ 4540 h 10154"/>
              <a:gd name="connsiteX23" fmla="*/ 11558 w 11558"/>
              <a:gd name="connsiteY23" fmla="*/ 0 h 10154"/>
              <a:gd name="connsiteX24" fmla="*/ 0 w 11558"/>
              <a:gd name="connsiteY24" fmla="*/ 154 h 10154"/>
              <a:gd name="connsiteX25" fmla="*/ 0 w 11558"/>
              <a:gd name="connsiteY25" fmla="*/ 4694 h 10154"/>
              <a:gd name="connsiteX26" fmla="*/ 2567 w 11558"/>
              <a:gd name="connsiteY26" fmla="*/ 4694 h 10154"/>
              <a:gd name="connsiteX27" fmla="*/ 2567 w 11558"/>
              <a:gd name="connsiteY27" fmla="*/ 4694 h 10154"/>
              <a:gd name="connsiteX28" fmla="*/ 2611 w 11558"/>
              <a:gd name="connsiteY28" fmla="*/ 5123 h 10154"/>
              <a:gd name="connsiteX29" fmla="*/ 2647 w 11558"/>
              <a:gd name="connsiteY29" fmla="*/ 5491 h 10154"/>
              <a:gd name="connsiteX30" fmla="*/ 2685 w 11558"/>
              <a:gd name="connsiteY30" fmla="*/ 6044 h 10154"/>
              <a:gd name="connsiteX31" fmla="*/ 2724 w 11558"/>
              <a:gd name="connsiteY31" fmla="*/ 6718 h 10154"/>
              <a:gd name="connsiteX32" fmla="*/ 2741 w 11558"/>
              <a:gd name="connsiteY32" fmla="*/ 7087 h 10154"/>
              <a:gd name="connsiteX33" fmla="*/ 2759 w 11558"/>
              <a:gd name="connsiteY33" fmla="*/ 7516 h 10154"/>
              <a:gd name="connsiteX34" fmla="*/ 2774 w 11558"/>
              <a:gd name="connsiteY34" fmla="*/ 7945 h 10154"/>
              <a:gd name="connsiteX35" fmla="*/ 2789 w 11558"/>
              <a:gd name="connsiteY35" fmla="*/ 8436 h 10154"/>
              <a:gd name="connsiteX36" fmla="*/ 2801 w 11558"/>
              <a:gd name="connsiteY36" fmla="*/ 8927 h 10154"/>
              <a:gd name="connsiteX37" fmla="*/ 2810 w 11558"/>
              <a:gd name="connsiteY37" fmla="*/ 9479 h 10154"/>
              <a:gd name="connsiteX38" fmla="*/ 2810 w 11558"/>
              <a:gd name="connsiteY38" fmla="*/ 9479 h 10154"/>
              <a:gd name="connsiteX0" fmla="*/ 2810 w 11473"/>
              <a:gd name="connsiteY0" fmla="*/ 9325 h 10000"/>
              <a:gd name="connsiteX1" fmla="*/ 2810 w 11473"/>
              <a:gd name="connsiteY1" fmla="*/ 9325 h 10000"/>
              <a:gd name="connsiteX2" fmla="*/ 2815 w 11473"/>
              <a:gd name="connsiteY2" fmla="*/ 9693 h 10000"/>
              <a:gd name="connsiteX3" fmla="*/ 2827 w 11473"/>
              <a:gd name="connsiteY3" fmla="*/ 9877 h 10000"/>
              <a:gd name="connsiteX4" fmla="*/ 2833 w 11473"/>
              <a:gd name="connsiteY4" fmla="*/ 9939 h 10000"/>
              <a:gd name="connsiteX5" fmla="*/ 2839 w 11473"/>
              <a:gd name="connsiteY5" fmla="*/ 10000 h 10000"/>
              <a:gd name="connsiteX6" fmla="*/ 2845 w 11473"/>
              <a:gd name="connsiteY6" fmla="*/ 9939 h 10000"/>
              <a:gd name="connsiteX7" fmla="*/ 2851 w 11473"/>
              <a:gd name="connsiteY7" fmla="*/ 9877 h 10000"/>
              <a:gd name="connsiteX8" fmla="*/ 2851 w 11473"/>
              <a:gd name="connsiteY8" fmla="*/ 9877 h 10000"/>
              <a:gd name="connsiteX9" fmla="*/ 2863 w 11473"/>
              <a:gd name="connsiteY9" fmla="*/ 9632 h 10000"/>
              <a:gd name="connsiteX10" fmla="*/ 2869 w 11473"/>
              <a:gd name="connsiteY10" fmla="*/ 9325 h 10000"/>
              <a:gd name="connsiteX11" fmla="*/ 2872 w 11473"/>
              <a:gd name="connsiteY11" fmla="*/ 8896 h 10000"/>
              <a:gd name="connsiteX12" fmla="*/ 2869 w 11473"/>
              <a:gd name="connsiteY12" fmla="*/ 8528 h 10000"/>
              <a:gd name="connsiteX13" fmla="*/ 2869 w 11473"/>
              <a:gd name="connsiteY13" fmla="*/ 8528 h 10000"/>
              <a:gd name="connsiteX14" fmla="*/ 2860 w 11473"/>
              <a:gd name="connsiteY14" fmla="*/ 7914 h 10000"/>
              <a:gd name="connsiteX15" fmla="*/ 2845 w 11473"/>
              <a:gd name="connsiteY15" fmla="*/ 7301 h 10000"/>
              <a:gd name="connsiteX16" fmla="*/ 2833 w 11473"/>
              <a:gd name="connsiteY16" fmla="*/ 6748 h 10000"/>
              <a:gd name="connsiteX17" fmla="*/ 2815 w 11473"/>
              <a:gd name="connsiteY17" fmla="*/ 6258 h 10000"/>
              <a:gd name="connsiteX18" fmla="*/ 2801 w 11473"/>
              <a:gd name="connsiteY18" fmla="*/ 5767 h 10000"/>
              <a:gd name="connsiteX19" fmla="*/ 2780 w 11473"/>
              <a:gd name="connsiteY19" fmla="*/ 5337 h 10000"/>
              <a:gd name="connsiteX20" fmla="*/ 2741 w 11473"/>
              <a:gd name="connsiteY20" fmla="*/ 4540 h 10000"/>
              <a:gd name="connsiteX21" fmla="*/ 9997 w 11473"/>
              <a:gd name="connsiteY21" fmla="*/ 4540 h 10000"/>
              <a:gd name="connsiteX22" fmla="*/ 11384 w 11473"/>
              <a:gd name="connsiteY22" fmla="*/ 4386 h 10000"/>
              <a:gd name="connsiteX23" fmla="*/ 11380 w 11473"/>
              <a:gd name="connsiteY23" fmla="*/ 0 h 10000"/>
              <a:gd name="connsiteX24" fmla="*/ 0 w 11473"/>
              <a:gd name="connsiteY24" fmla="*/ 0 h 10000"/>
              <a:gd name="connsiteX25" fmla="*/ 0 w 11473"/>
              <a:gd name="connsiteY25" fmla="*/ 4540 h 10000"/>
              <a:gd name="connsiteX26" fmla="*/ 2567 w 11473"/>
              <a:gd name="connsiteY26" fmla="*/ 4540 h 10000"/>
              <a:gd name="connsiteX27" fmla="*/ 2567 w 11473"/>
              <a:gd name="connsiteY27" fmla="*/ 4540 h 10000"/>
              <a:gd name="connsiteX28" fmla="*/ 2611 w 11473"/>
              <a:gd name="connsiteY28" fmla="*/ 4969 h 10000"/>
              <a:gd name="connsiteX29" fmla="*/ 2647 w 11473"/>
              <a:gd name="connsiteY29" fmla="*/ 5337 h 10000"/>
              <a:gd name="connsiteX30" fmla="*/ 2685 w 11473"/>
              <a:gd name="connsiteY30" fmla="*/ 5890 h 10000"/>
              <a:gd name="connsiteX31" fmla="*/ 2724 w 11473"/>
              <a:gd name="connsiteY31" fmla="*/ 6564 h 10000"/>
              <a:gd name="connsiteX32" fmla="*/ 2741 w 11473"/>
              <a:gd name="connsiteY32" fmla="*/ 6933 h 10000"/>
              <a:gd name="connsiteX33" fmla="*/ 2759 w 11473"/>
              <a:gd name="connsiteY33" fmla="*/ 7362 h 10000"/>
              <a:gd name="connsiteX34" fmla="*/ 2774 w 11473"/>
              <a:gd name="connsiteY34" fmla="*/ 7791 h 10000"/>
              <a:gd name="connsiteX35" fmla="*/ 2789 w 11473"/>
              <a:gd name="connsiteY35" fmla="*/ 8282 h 10000"/>
              <a:gd name="connsiteX36" fmla="*/ 2801 w 11473"/>
              <a:gd name="connsiteY36" fmla="*/ 8773 h 10000"/>
              <a:gd name="connsiteX37" fmla="*/ 2810 w 11473"/>
              <a:gd name="connsiteY37" fmla="*/ 9325 h 10000"/>
              <a:gd name="connsiteX38" fmla="*/ 2810 w 11473"/>
              <a:gd name="connsiteY38" fmla="*/ 9325 h 10000"/>
              <a:gd name="connsiteX0" fmla="*/ 2810 w 11388"/>
              <a:gd name="connsiteY0" fmla="*/ 9325 h 10000"/>
              <a:gd name="connsiteX1" fmla="*/ 2810 w 11388"/>
              <a:gd name="connsiteY1" fmla="*/ 9325 h 10000"/>
              <a:gd name="connsiteX2" fmla="*/ 2815 w 11388"/>
              <a:gd name="connsiteY2" fmla="*/ 9693 h 10000"/>
              <a:gd name="connsiteX3" fmla="*/ 2827 w 11388"/>
              <a:gd name="connsiteY3" fmla="*/ 9877 h 10000"/>
              <a:gd name="connsiteX4" fmla="*/ 2833 w 11388"/>
              <a:gd name="connsiteY4" fmla="*/ 9939 h 10000"/>
              <a:gd name="connsiteX5" fmla="*/ 2839 w 11388"/>
              <a:gd name="connsiteY5" fmla="*/ 10000 h 10000"/>
              <a:gd name="connsiteX6" fmla="*/ 2845 w 11388"/>
              <a:gd name="connsiteY6" fmla="*/ 9939 h 10000"/>
              <a:gd name="connsiteX7" fmla="*/ 2851 w 11388"/>
              <a:gd name="connsiteY7" fmla="*/ 9877 h 10000"/>
              <a:gd name="connsiteX8" fmla="*/ 2851 w 11388"/>
              <a:gd name="connsiteY8" fmla="*/ 9877 h 10000"/>
              <a:gd name="connsiteX9" fmla="*/ 2863 w 11388"/>
              <a:gd name="connsiteY9" fmla="*/ 9632 h 10000"/>
              <a:gd name="connsiteX10" fmla="*/ 2869 w 11388"/>
              <a:gd name="connsiteY10" fmla="*/ 9325 h 10000"/>
              <a:gd name="connsiteX11" fmla="*/ 2872 w 11388"/>
              <a:gd name="connsiteY11" fmla="*/ 8896 h 10000"/>
              <a:gd name="connsiteX12" fmla="*/ 2869 w 11388"/>
              <a:gd name="connsiteY12" fmla="*/ 8528 h 10000"/>
              <a:gd name="connsiteX13" fmla="*/ 2869 w 11388"/>
              <a:gd name="connsiteY13" fmla="*/ 8528 h 10000"/>
              <a:gd name="connsiteX14" fmla="*/ 2860 w 11388"/>
              <a:gd name="connsiteY14" fmla="*/ 7914 h 10000"/>
              <a:gd name="connsiteX15" fmla="*/ 2845 w 11388"/>
              <a:gd name="connsiteY15" fmla="*/ 7301 h 10000"/>
              <a:gd name="connsiteX16" fmla="*/ 2833 w 11388"/>
              <a:gd name="connsiteY16" fmla="*/ 6748 h 10000"/>
              <a:gd name="connsiteX17" fmla="*/ 2815 w 11388"/>
              <a:gd name="connsiteY17" fmla="*/ 6258 h 10000"/>
              <a:gd name="connsiteX18" fmla="*/ 2801 w 11388"/>
              <a:gd name="connsiteY18" fmla="*/ 5767 h 10000"/>
              <a:gd name="connsiteX19" fmla="*/ 2780 w 11388"/>
              <a:gd name="connsiteY19" fmla="*/ 5337 h 10000"/>
              <a:gd name="connsiteX20" fmla="*/ 2741 w 11388"/>
              <a:gd name="connsiteY20" fmla="*/ 4540 h 10000"/>
              <a:gd name="connsiteX21" fmla="*/ 9997 w 11388"/>
              <a:gd name="connsiteY21" fmla="*/ 4540 h 10000"/>
              <a:gd name="connsiteX22" fmla="*/ 11384 w 11388"/>
              <a:gd name="connsiteY22" fmla="*/ 4386 h 10000"/>
              <a:gd name="connsiteX23" fmla="*/ 11380 w 11388"/>
              <a:gd name="connsiteY23" fmla="*/ 0 h 10000"/>
              <a:gd name="connsiteX24" fmla="*/ 0 w 11388"/>
              <a:gd name="connsiteY24" fmla="*/ 0 h 10000"/>
              <a:gd name="connsiteX25" fmla="*/ 0 w 11388"/>
              <a:gd name="connsiteY25" fmla="*/ 4540 h 10000"/>
              <a:gd name="connsiteX26" fmla="*/ 2567 w 11388"/>
              <a:gd name="connsiteY26" fmla="*/ 4540 h 10000"/>
              <a:gd name="connsiteX27" fmla="*/ 2567 w 11388"/>
              <a:gd name="connsiteY27" fmla="*/ 4540 h 10000"/>
              <a:gd name="connsiteX28" fmla="*/ 2611 w 11388"/>
              <a:gd name="connsiteY28" fmla="*/ 4969 h 10000"/>
              <a:gd name="connsiteX29" fmla="*/ 2647 w 11388"/>
              <a:gd name="connsiteY29" fmla="*/ 5337 h 10000"/>
              <a:gd name="connsiteX30" fmla="*/ 2685 w 11388"/>
              <a:gd name="connsiteY30" fmla="*/ 5890 h 10000"/>
              <a:gd name="connsiteX31" fmla="*/ 2724 w 11388"/>
              <a:gd name="connsiteY31" fmla="*/ 6564 h 10000"/>
              <a:gd name="connsiteX32" fmla="*/ 2741 w 11388"/>
              <a:gd name="connsiteY32" fmla="*/ 6933 h 10000"/>
              <a:gd name="connsiteX33" fmla="*/ 2759 w 11388"/>
              <a:gd name="connsiteY33" fmla="*/ 7362 h 10000"/>
              <a:gd name="connsiteX34" fmla="*/ 2774 w 11388"/>
              <a:gd name="connsiteY34" fmla="*/ 7791 h 10000"/>
              <a:gd name="connsiteX35" fmla="*/ 2789 w 11388"/>
              <a:gd name="connsiteY35" fmla="*/ 8282 h 10000"/>
              <a:gd name="connsiteX36" fmla="*/ 2801 w 11388"/>
              <a:gd name="connsiteY36" fmla="*/ 8773 h 10000"/>
              <a:gd name="connsiteX37" fmla="*/ 2810 w 11388"/>
              <a:gd name="connsiteY37" fmla="*/ 9325 h 10000"/>
              <a:gd name="connsiteX38" fmla="*/ 2810 w 11388"/>
              <a:gd name="connsiteY38" fmla="*/ 9325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1388" h="10000">
                <a:moveTo>
                  <a:pt x="2810" y="9325"/>
                </a:moveTo>
                <a:lnTo>
                  <a:pt x="2810" y="9325"/>
                </a:lnTo>
                <a:cubicBezTo>
                  <a:pt x="2812" y="9448"/>
                  <a:pt x="2813" y="9570"/>
                  <a:pt x="2815" y="9693"/>
                </a:cubicBezTo>
                <a:cubicBezTo>
                  <a:pt x="2819" y="9754"/>
                  <a:pt x="2823" y="9816"/>
                  <a:pt x="2827" y="9877"/>
                </a:cubicBezTo>
                <a:cubicBezTo>
                  <a:pt x="2829" y="9898"/>
                  <a:pt x="2831" y="9918"/>
                  <a:pt x="2833" y="9939"/>
                </a:cubicBezTo>
                <a:cubicBezTo>
                  <a:pt x="2835" y="9959"/>
                  <a:pt x="2837" y="9980"/>
                  <a:pt x="2839" y="10000"/>
                </a:cubicBezTo>
                <a:cubicBezTo>
                  <a:pt x="2841" y="9980"/>
                  <a:pt x="2843" y="9959"/>
                  <a:pt x="2845" y="9939"/>
                </a:cubicBezTo>
                <a:cubicBezTo>
                  <a:pt x="2847" y="9918"/>
                  <a:pt x="2849" y="9898"/>
                  <a:pt x="2851" y="9877"/>
                </a:cubicBezTo>
                <a:lnTo>
                  <a:pt x="2851" y="9877"/>
                </a:lnTo>
                <a:cubicBezTo>
                  <a:pt x="2855" y="9795"/>
                  <a:pt x="2859" y="9714"/>
                  <a:pt x="2863" y="9632"/>
                </a:cubicBezTo>
                <a:cubicBezTo>
                  <a:pt x="2865" y="9530"/>
                  <a:pt x="2867" y="9427"/>
                  <a:pt x="2869" y="9325"/>
                </a:cubicBezTo>
                <a:lnTo>
                  <a:pt x="2872" y="8896"/>
                </a:lnTo>
                <a:cubicBezTo>
                  <a:pt x="2871" y="8773"/>
                  <a:pt x="2870" y="8651"/>
                  <a:pt x="2869" y="8528"/>
                </a:cubicBezTo>
                <a:lnTo>
                  <a:pt x="2869" y="8528"/>
                </a:lnTo>
                <a:cubicBezTo>
                  <a:pt x="2866" y="8323"/>
                  <a:pt x="2863" y="8119"/>
                  <a:pt x="2860" y="7914"/>
                </a:cubicBezTo>
                <a:cubicBezTo>
                  <a:pt x="2855" y="7710"/>
                  <a:pt x="2850" y="7505"/>
                  <a:pt x="2845" y="7301"/>
                </a:cubicBezTo>
                <a:cubicBezTo>
                  <a:pt x="2841" y="7117"/>
                  <a:pt x="2837" y="6932"/>
                  <a:pt x="2833" y="6748"/>
                </a:cubicBezTo>
                <a:cubicBezTo>
                  <a:pt x="2827" y="6585"/>
                  <a:pt x="2821" y="6421"/>
                  <a:pt x="2815" y="6258"/>
                </a:cubicBezTo>
                <a:cubicBezTo>
                  <a:pt x="2810" y="6094"/>
                  <a:pt x="2806" y="5931"/>
                  <a:pt x="2801" y="5767"/>
                </a:cubicBezTo>
                <a:cubicBezTo>
                  <a:pt x="2794" y="5624"/>
                  <a:pt x="2787" y="5480"/>
                  <a:pt x="2780" y="5337"/>
                </a:cubicBezTo>
                <a:cubicBezTo>
                  <a:pt x="2767" y="5071"/>
                  <a:pt x="2754" y="4806"/>
                  <a:pt x="2741" y="4540"/>
                </a:cubicBezTo>
                <a:lnTo>
                  <a:pt x="9997" y="4540"/>
                </a:lnTo>
                <a:lnTo>
                  <a:pt x="11384" y="4386"/>
                </a:lnTo>
                <a:cubicBezTo>
                  <a:pt x="11397" y="3027"/>
                  <a:pt x="11374" y="1667"/>
                  <a:pt x="11380" y="0"/>
                </a:cubicBezTo>
                <a:lnTo>
                  <a:pt x="0" y="0"/>
                </a:lnTo>
                <a:lnTo>
                  <a:pt x="0" y="4540"/>
                </a:lnTo>
                <a:lnTo>
                  <a:pt x="2567" y="4540"/>
                </a:lnTo>
                <a:lnTo>
                  <a:pt x="2567" y="4540"/>
                </a:lnTo>
                <a:cubicBezTo>
                  <a:pt x="2582" y="4683"/>
                  <a:pt x="2596" y="4826"/>
                  <a:pt x="2611" y="4969"/>
                </a:cubicBezTo>
                <a:cubicBezTo>
                  <a:pt x="2623" y="5092"/>
                  <a:pt x="2635" y="5214"/>
                  <a:pt x="2647" y="5337"/>
                </a:cubicBezTo>
                <a:cubicBezTo>
                  <a:pt x="2660" y="5521"/>
                  <a:pt x="2672" y="5706"/>
                  <a:pt x="2685" y="5890"/>
                </a:cubicBezTo>
                <a:cubicBezTo>
                  <a:pt x="2698" y="6115"/>
                  <a:pt x="2711" y="6339"/>
                  <a:pt x="2724" y="6564"/>
                </a:cubicBezTo>
                <a:cubicBezTo>
                  <a:pt x="2730" y="6687"/>
                  <a:pt x="2735" y="6810"/>
                  <a:pt x="2741" y="6933"/>
                </a:cubicBezTo>
                <a:lnTo>
                  <a:pt x="2759" y="7362"/>
                </a:lnTo>
                <a:lnTo>
                  <a:pt x="2774" y="7791"/>
                </a:lnTo>
                <a:cubicBezTo>
                  <a:pt x="2779" y="7955"/>
                  <a:pt x="2784" y="8118"/>
                  <a:pt x="2789" y="8282"/>
                </a:cubicBezTo>
                <a:cubicBezTo>
                  <a:pt x="2793" y="8446"/>
                  <a:pt x="2797" y="8609"/>
                  <a:pt x="2801" y="8773"/>
                </a:cubicBezTo>
                <a:lnTo>
                  <a:pt x="2810" y="9325"/>
                </a:lnTo>
                <a:lnTo>
                  <a:pt x="2810" y="9325"/>
                </a:lnTo>
                <a:close/>
              </a:path>
            </a:pathLst>
          </a:custGeom>
          <a:solidFill>
            <a:srgbClr val="CA5520"/>
          </a:solidFill>
          <a:ln>
            <a:noFill/>
          </a:ln>
          <a:extLst/>
        </p:spPr>
        <p:txBody>
          <a:bodyPr vert="horz" wrap="square" lIns="68580" tIns="34290" rIns="68580" bIns="34290" numCol="1" anchor="t" anchorCtr="0" compatLnSpc="1">
            <a:prstTxWarp prst="textNoShape">
              <a:avLst/>
            </a:prstTxWarp>
          </a:bodyPr>
          <a:lstStyle/>
          <a:p>
            <a:endParaRPr lang="en-US" sz="1050"/>
          </a:p>
        </p:txBody>
      </p:sp>
    </p:spTree>
    <p:extLst>
      <p:ext uri="{BB962C8B-B14F-4D97-AF65-F5344CB8AC3E}">
        <p14:creationId xmlns:p14="http://schemas.microsoft.com/office/powerpoint/2010/main" val="4108604350"/>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he-IL" smtClean="0"/>
              <a:t>לחץ כדי לערוך סגנון כותרת של תבנית בסיס</a:t>
            </a:r>
            <a:endParaRPr lang="he-IL"/>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he-IL" smtClean="0"/>
              <a:t>לחץ כדי לערוך סגנונות טקסט של תבנית בסיס</a:t>
            </a:r>
          </a:p>
        </p:txBody>
      </p:sp>
      <p:sp>
        <p:nvSpPr>
          <p:cNvPr id="5" name="Date Placeholder 4"/>
          <p:cNvSpPr>
            <a:spLocks noGrp="1"/>
          </p:cNvSpPr>
          <p:nvPr>
            <p:ph type="dt" sz="half" idx="10"/>
          </p:nvPr>
        </p:nvSpPr>
        <p:spPr/>
        <p:txBody>
          <a:bodyPr/>
          <a:lstStyle/>
          <a:p>
            <a:fld id="{90EA158D-D594-4CDE-B894-8BD4993A59BB}" type="datetimeFigureOut">
              <a:rPr lang="he-IL" smtClean="0"/>
              <a:t>י"ז/שבט/תש"פ</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x-none" smtClean="0"/>
              <a:t>‹#›</a:t>
            </a:fld>
            <a:endParaRPr lang="x-none"/>
          </a:p>
        </p:txBody>
      </p:sp>
    </p:spTree>
    <p:extLst>
      <p:ext uri="{BB962C8B-B14F-4D97-AF65-F5344CB8AC3E}">
        <p14:creationId xmlns:p14="http://schemas.microsoft.com/office/powerpoint/2010/main" val="1771207821"/>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he-IL" smtClean="0"/>
              <a:t>לחץ כדי לערוך סגנון כותרת של תבנית בסיס</a:t>
            </a:r>
            <a:endParaRPr lang="he-IL"/>
          </a:p>
        </p:txBody>
      </p:sp>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he-IL" smtClean="0"/>
              <a:t>לחץ על הסמל כדי להוסיף תמונה</a:t>
            </a:r>
            <a:endParaRPr lang="he-IL"/>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he-IL" smtClean="0"/>
              <a:t>לחץ כדי לערוך סגנונות טקסט של תבנית בסיס</a:t>
            </a:r>
          </a:p>
        </p:txBody>
      </p:sp>
      <p:sp>
        <p:nvSpPr>
          <p:cNvPr id="5" name="Date Placeholder 4"/>
          <p:cNvSpPr>
            <a:spLocks noGrp="1"/>
          </p:cNvSpPr>
          <p:nvPr>
            <p:ph type="dt" sz="half" idx="10"/>
          </p:nvPr>
        </p:nvSpPr>
        <p:spPr/>
        <p:txBody>
          <a:bodyPr/>
          <a:lstStyle/>
          <a:p>
            <a:fld id="{90EA158D-D594-4CDE-B894-8BD4993A59BB}" type="datetimeFigureOut">
              <a:rPr lang="he-IL" smtClean="0"/>
              <a:t>י"ז/שבט/תש"פ</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x-none" smtClean="0"/>
              <a:t>‹#›</a:t>
            </a:fld>
            <a:endParaRPr lang="x-none"/>
          </a:p>
        </p:txBody>
      </p:sp>
    </p:spTree>
    <p:extLst>
      <p:ext uri="{BB962C8B-B14F-4D97-AF65-F5344CB8AC3E}">
        <p14:creationId xmlns:p14="http://schemas.microsoft.com/office/powerpoint/2010/main" val="1978444122"/>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1" name="Rectangle 5"/>
          <p:cNvSpPr>
            <a:spLocks noChangeArrowheads="1"/>
          </p:cNvSpPr>
          <p:nvPr/>
        </p:nvSpPr>
        <p:spPr bwMode="auto">
          <a:xfrm>
            <a:off x="0" y="-2688"/>
            <a:ext cx="9144000" cy="934046"/>
          </a:xfrm>
          <a:prstGeom prst="rect">
            <a:avLst/>
          </a:prstGeom>
          <a:solidFill>
            <a:srgbClr val="CA5520"/>
          </a:solidFill>
          <a:ln>
            <a:noFill/>
          </a:ln>
          <a:extLst/>
        </p:spPr>
        <p:txBody>
          <a:bodyPr vert="horz" wrap="square" lIns="68580" tIns="34290" rIns="68580" bIns="34290" numCol="1" anchor="t" anchorCtr="0" compatLnSpc="1">
            <a:prstTxWarp prst="textNoShape">
              <a:avLst/>
            </a:prstTxWarp>
          </a:bodyPr>
          <a:lstStyle/>
          <a:p>
            <a:endParaRPr lang="en-US" sz="1050"/>
          </a:p>
        </p:txBody>
      </p:sp>
      <p:sp>
        <p:nvSpPr>
          <p:cNvPr id="2" name="Title Placeholder 1"/>
          <p:cNvSpPr>
            <a:spLocks noGrp="1"/>
          </p:cNvSpPr>
          <p:nvPr>
            <p:ph type="title"/>
          </p:nvPr>
        </p:nvSpPr>
        <p:spPr>
          <a:xfrm>
            <a:off x="683419" y="17860"/>
            <a:ext cx="7886700" cy="994172"/>
          </a:xfrm>
          <a:prstGeom prst="rect">
            <a:avLst/>
          </a:prstGeom>
        </p:spPr>
        <p:txBody>
          <a:bodyPr vert="horz" lIns="91440" tIns="45720" rIns="91440" bIns="45720" rtlCol="1" anchor="ctr">
            <a:normAutofit/>
          </a:bodyPr>
          <a:lstStyle/>
          <a:p>
            <a:r>
              <a:rPr lang="he-IL" smtClean="0"/>
              <a:t>לחץ כדי לערוך סגנון כותרת של תבנית בסיס</a:t>
            </a:r>
            <a:endParaRPr lang="he-IL"/>
          </a:p>
        </p:txBody>
      </p:sp>
      <p:sp>
        <p:nvSpPr>
          <p:cNvPr id="3" name="Text Placeholder 2"/>
          <p:cNvSpPr>
            <a:spLocks noGrp="1"/>
          </p:cNvSpPr>
          <p:nvPr>
            <p:ph type="body" idx="1"/>
          </p:nvPr>
        </p:nvSpPr>
        <p:spPr>
          <a:xfrm>
            <a:off x="683419" y="1113234"/>
            <a:ext cx="7886700" cy="3263504"/>
          </a:xfrm>
          <a:prstGeom prst="rect">
            <a:avLst/>
          </a:prstGeom>
        </p:spPr>
        <p:txBody>
          <a:bodyPr vert="horz" lIns="91440" tIns="45720" rIns="91440" bIns="45720" rtlCol="1">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dirty="0"/>
          </a:p>
        </p:txBody>
      </p:sp>
      <p:sp>
        <p:nvSpPr>
          <p:cNvPr id="4" name="Date Placeholder 3"/>
          <p:cNvSpPr>
            <a:spLocks noGrp="1"/>
          </p:cNvSpPr>
          <p:nvPr>
            <p:ph type="dt" sz="half" idx="2"/>
          </p:nvPr>
        </p:nvSpPr>
        <p:spPr>
          <a:xfrm>
            <a:off x="6457950" y="4767263"/>
            <a:ext cx="2057400" cy="273844"/>
          </a:xfrm>
          <a:prstGeom prst="rect">
            <a:avLst/>
          </a:prstGeom>
        </p:spPr>
        <p:txBody>
          <a:bodyPr vert="horz" lIns="91440" tIns="45720" rIns="91440" bIns="45720" rtlCol="1" anchor="ctr"/>
          <a:lstStyle>
            <a:lvl1pPr algn="r">
              <a:defRPr sz="900">
                <a:solidFill>
                  <a:schemeClr val="tx1">
                    <a:tint val="75000"/>
                  </a:schemeClr>
                </a:solidFill>
              </a:defRPr>
            </a:lvl1pPr>
          </a:lstStyle>
          <a:p>
            <a:fld id="{90EA158D-D594-4CDE-B894-8BD4993A59BB}" type="datetimeFigureOut">
              <a:rPr lang="he-IL" smtClean="0"/>
              <a:t>י"ז/שבט/תש"פ</a:t>
            </a:fld>
            <a:endParaRPr lang="he-IL"/>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1" anchor="ctr"/>
          <a:lstStyle>
            <a:lvl1pPr algn="ctr">
              <a:defRPr sz="900">
                <a:solidFill>
                  <a:schemeClr val="tx1">
                    <a:tint val="75000"/>
                  </a:schemeClr>
                </a:solidFill>
              </a:defRPr>
            </a:lvl1pPr>
          </a:lstStyle>
          <a:p>
            <a:endParaRPr lang="he-IL"/>
          </a:p>
        </p:txBody>
      </p:sp>
      <p:sp>
        <p:nvSpPr>
          <p:cNvPr id="6" name="Slide Number Placeholder 5"/>
          <p:cNvSpPr>
            <a:spLocks noGrp="1"/>
          </p:cNvSpPr>
          <p:nvPr>
            <p:ph type="sldNum" sz="quarter" idx="4"/>
          </p:nvPr>
        </p:nvSpPr>
        <p:spPr>
          <a:xfrm>
            <a:off x="1002506" y="4767263"/>
            <a:ext cx="1683544" cy="273844"/>
          </a:xfrm>
          <a:prstGeom prst="rect">
            <a:avLst/>
          </a:prstGeom>
        </p:spPr>
        <p:txBody>
          <a:bodyPr vert="horz" lIns="91440" tIns="45720" rIns="91440" bIns="45720" rtlCol="1" anchor="ctr"/>
          <a:lstStyle>
            <a:lvl1pPr algn="l">
              <a:defRPr sz="900">
                <a:solidFill>
                  <a:schemeClr val="tx1">
                    <a:tint val="75000"/>
                  </a:schemeClr>
                </a:solidFill>
              </a:defRPr>
            </a:lvl1pPr>
          </a:lstStyle>
          <a:p>
            <a:pPr marL="0" lvl="0" indent="0" algn="r" rtl="0">
              <a:spcBef>
                <a:spcPts val="0"/>
              </a:spcBef>
              <a:spcAft>
                <a:spcPts val="0"/>
              </a:spcAft>
              <a:buNone/>
            </a:pPr>
            <a:fld id="{00000000-1234-1234-1234-123412341234}" type="slidenum">
              <a:rPr lang="x-none" smtClean="0"/>
              <a:t>‹#›</a:t>
            </a:fld>
            <a:endParaRPr lang="x-none"/>
          </a:p>
        </p:txBody>
      </p:sp>
      <p:sp>
        <p:nvSpPr>
          <p:cNvPr id="148" name="Freeform 5"/>
          <p:cNvSpPr>
            <a:spLocks/>
          </p:cNvSpPr>
          <p:nvPr/>
        </p:nvSpPr>
        <p:spPr bwMode="auto">
          <a:xfrm>
            <a:off x="-13097" y="845634"/>
            <a:ext cx="9157097" cy="388144"/>
          </a:xfrm>
          <a:custGeom>
            <a:avLst/>
            <a:gdLst>
              <a:gd name="T0" fmla="*/ 1897 w 6752"/>
              <a:gd name="T1" fmla="*/ 304 h 326"/>
              <a:gd name="T2" fmla="*/ 1897 w 6752"/>
              <a:gd name="T3" fmla="*/ 304 h 326"/>
              <a:gd name="T4" fmla="*/ 1901 w 6752"/>
              <a:gd name="T5" fmla="*/ 316 h 326"/>
              <a:gd name="T6" fmla="*/ 1909 w 6752"/>
              <a:gd name="T7" fmla="*/ 322 h 326"/>
              <a:gd name="T8" fmla="*/ 1913 w 6752"/>
              <a:gd name="T9" fmla="*/ 324 h 326"/>
              <a:gd name="T10" fmla="*/ 1917 w 6752"/>
              <a:gd name="T11" fmla="*/ 326 h 326"/>
              <a:gd name="T12" fmla="*/ 1921 w 6752"/>
              <a:gd name="T13" fmla="*/ 324 h 326"/>
              <a:gd name="T14" fmla="*/ 1925 w 6752"/>
              <a:gd name="T15" fmla="*/ 322 h 326"/>
              <a:gd name="T16" fmla="*/ 1925 w 6752"/>
              <a:gd name="T17" fmla="*/ 322 h 326"/>
              <a:gd name="T18" fmla="*/ 1933 w 6752"/>
              <a:gd name="T19" fmla="*/ 314 h 326"/>
              <a:gd name="T20" fmla="*/ 1937 w 6752"/>
              <a:gd name="T21" fmla="*/ 304 h 326"/>
              <a:gd name="T22" fmla="*/ 1939 w 6752"/>
              <a:gd name="T23" fmla="*/ 290 h 326"/>
              <a:gd name="T24" fmla="*/ 1937 w 6752"/>
              <a:gd name="T25" fmla="*/ 278 h 326"/>
              <a:gd name="T26" fmla="*/ 1937 w 6752"/>
              <a:gd name="T27" fmla="*/ 278 h 326"/>
              <a:gd name="T28" fmla="*/ 1931 w 6752"/>
              <a:gd name="T29" fmla="*/ 258 h 326"/>
              <a:gd name="T30" fmla="*/ 1921 w 6752"/>
              <a:gd name="T31" fmla="*/ 238 h 326"/>
              <a:gd name="T32" fmla="*/ 1913 w 6752"/>
              <a:gd name="T33" fmla="*/ 220 h 326"/>
              <a:gd name="T34" fmla="*/ 1901 w 6752"/>
              <a:gd name="T35" fmla="*/ 204 h 326"/>
              <a:gd name="T36" fmla="*/ 1891 w 6752"/>
              <a:gd name="T37" fmla="*/ 188 h 326"/>
              <a:gd name="T38" fmla="*/ 1877 w 6752"/>
              <a:gd name="T39" fmla="*/ 174 h 326"/>
              <a:gd name="T40" fmla="*/ 1851 w 6752"/>
              <a:gd name="T41" fmla="*/ 148 h 326"/>
              <a:gd name="T42" fmla="*/ 6750 w 6752"/>
              <a:gd name="T43" fmla="*/ 148 h 326"/>
              <a:gd name="T44" fmla="*/ 6750 w 6752"/>
              <a:gd name="T45" fmla="*/ 148 h 326"/>
              <a:gd name="T46" fmla="*/ 6752 w 6752"/>
              <a:gd name="T47" fmla="*/ 0 h 326"/>
              <a:gd name="T48" fmla="*/ 0 w 6752"/>
              <a:gd name="T49" fmla="*/ 0 h 326"/>
              <a:gd name="T50" fmla="*/ 0 w 6752"/>
              <a:gd name="T51" fmla="*/ 148 h 326"/>
              <a:gd name="T52" fmla="*/ 1733 w 6752"/>
              <a:gd name="T53" fmla="*/ 148 h 326"/>
              <a:gd name="T54" fmla="*/ 1733 w 6752"/>
              <a:gd name="T55" fmla="*/ 148 h 326"/>
              <a:gd name="T56" fmla="*/ 1763 w 6752"/>
              <a:gd name="T57" fmla="*/ 162 h 326"/>
              <a:gd name="T58" fmla="*/ 1787 w 6752"/>
              <a:gd name="T59" fmla="*/ 174 h 326"/>
              <a:gd name="T60" fmla="*/ 1813 w 6752"/>
              <a:gd name="T61" fmla="*/ 192 h 326"/>
              <a:gd name="T62" fmla="*/ 1839 w 6752"/>
              <a:gd name="T63" fmla="*/ 214 h 326"/>
              <a:gd name="T64" fmla="*/ 1851 w 6752"/>
              <a:gd name="T65" fmla="*/ 226 h 326"/>
              <a:gd name="T66" fmla="*/ 1863 w 6752"/>
              <a:gd name="T67" fmla="*/ 240 h 326"/>
              <a:gd name="T68" fmla="*/ 1873 w 6752"/>
              <a:gd name="T69" fmla="*/ 254 h 326"/>
              <a:gd name="T70" fmla="*/ 1883 w 6752"/>
              <a:gd name="T71" fmla="*/ 270 h 326"/>
              <a:gd name="T72" fmla="*/ 1891 w 6752"/>
              <a:gd name="T73" fmla="*/ 286 h 326"/>
              <a:gd name="T74" fmla="*/ 1897 w 6752"/>
              <a:gd name="T75" fmla="*/ 304 h 326"/>
              <a:gd name="T76" fmla="*/ 1897 w 6752"/>
              <a:gd name="T77" fmla="*/ 304 h 326"/>
              <a:gd name="connsiteX0" fmla="*/ 2810 w 10616"/>
              <a:gd name="connsiteY0" fmla="*/ 9325 h 10000"/>
              <a:gd name="connsiteX1" fmla="*/ 2810 w 10616"/>
              <a:gd name="connsiteY1" fmla="*/ 9325 h 10000"/>
              <a:gd name="connsiteX2" fmla="*/ 2815 w 10616"/>
              <a:gd name="connsiteY2" fmla="*/ 9693 h 10000"/>
              <a:gd name="connsiteX3" fmla="*/ 2827 w 10616"/>
              <a:gd name="connsiteY3" fmla="*/ 9877 h 10000"/>
              <a:gd name="connsiteX4" fmla="*/ 2833 w 10616"/>
              <a:gd name="connsiteY4" fmla="*/ 9939 h 10000"/>
              <a:gd name="connsiteX5" fmla="*/ 2839 w 10616"/>
              <a:gd name="connsiteY5" fmla="*/ 10000 h 10000"/>
              <a:gd name="connsiteX6" fmla="*/ 2845 w 10616"/>
              <a:gd name="connsiteY6" fmla="*/ 9939 h 10000"/>
              <a:gd name="connsiteX7" fmla="*/ 2851 w 10616"/>
              <a:gd name="connsiteY7" fmla="*/ 9877 h 10000"/>
              <a:gd name="connsiteX8" fmla="*/ 2851 w 10616"/>
              <a:gd name="connsiteY8" fmla="*/ 9877 h 10000"/>
              <a:gd name="connsiteX9" fmla="*/ 2863 w 10616"/>
              <a:gd name="connsiteY9" fmla="*/ 9632 h 10000"/>
              <a:gd name="connsiteX10" fmla="*/ 2869 w 10616"/>
              <a:gd name="connsiteY10" fmla="*/ 9325 h 10000"/>
              <a:gd name="connsiteX11" fmla="*/ 2872 w 10616"/>
              <a:gd name="connsiteY11" fmla="*/ 8896 h 10000"/>
              <a:gd name="connsiteX12" fmla="*/ 2869 w 10616"/>
              <a:gd name="connsiteY12" fmla="*/ 8528 h 10000"/>
              <a:gd name="connsiteX13" fmla="*/ 2869 w 10616"/>
              <a:gd name="connsiteY13" fmla="*/ 8528 h 10000"/>
              <a:gd name="connsiteX14" fmla="*/ 2860 w 10616"/>
              <a:gd name="connsiteY14" fmla="*/ 7914 h 10000"/>
              <a:gd name="connsiteX15" fmla="*/ 2845 w 10616"/>
              <a:gd name="connsiteY15" fmla="*/ 7301 h 10000"/>
              <a:gd name="connsiteX16" fmla="*/ 2833 w 10616"/>
              <a:gd name="connsiteY16" fmla="*/ 6748 h 10000"/>
              <a:gd name="connsiteX17" fmla="*/ 2815 w 10616"/>
              <a:gd name="connsiteY17" fmla="*/ 6258 h 10000"/>
              <a:gd name="connsiteX18" fmla="*/ 2801 w 10616"/>
              <a:gd name="connsiteY18" fmla="*/ 5767 h 10000"/>
              <a:gd name="connsiteX19" fmla="*/ 2780 w 10616"/>
              <a:gd name="connsiteY19" fmla="*/ 5337 h 10000"/>
              <a:gd name="connsiteX20" fmla="*/ 2741 w 10616"/>
              <a:gd name="connsiteY20" fmla="*/ 4540 h 10000"/>
              <a:gd name="connsiteX21" fmla="*/ 9997 w 10616"/>
              <a:gd name="connsiteY21" fmla="*/ 4540 h 10000"/>
              <a:gd name="connsiteX22" fmla="*/ 9997 w 10616"/>
              <a:gd name="connsiteY22" fmla="*/ 4540 h 10000"/>
              <a:gd name="connsiteX23" fmla="*/ 10616 w 10616"/>
              <a:gd name="connsiteY23" fmla="*/ 0 h 10000"/>
              <a:gd name="connsiteX24" fmla="*/ 0 w 10616"/>
              <a:gd name="connsiteY24" fmla="*/ 0 h 10000"/>
              <a:gd name="connsiteX25" fmla="*/ 0 w 10616"/>
              <a:gd name="connsiteY25" fmla="*/ 4540 h 10000"/>
              <a:gd name="connsiteX26" fmla="*/ 2567 w 10616"/>
              <a:gd name="connsiteY26" fmla="*/ 4540 h 10000"/>
              <a:gd name="connsiteX27" fmla="*/ 2567 w 10616"/>
              <a:gd name="connsiteY27" fmla="*/ 4540 h 10000"/>
              <a:gd name="connsiteX28" fmla="*/ 2611 w 10616"/>
              <a:gd name="connsiteY28" fmla="*/ 4969 h 10000"/>
              <a:gd name="connsiteX29" fmla="*/ 2647 w 10616"/>
              <a:gd name="connsiteY29" fmla="*/ 5337 h 10000"/>
              <a:gd name="connsiteX30" fmla="*/ 2685 w 10616"/>
              <a:gd name="connsiteY30" fmla="*/ 5890 h 10000"/>
              <a:gd name="connsiteX31" fmla="*/ 2724 w 10616"/>
              <a:gd name="connsiteY31" fmla="*/ 6564 h 10000"/>
              <a:gd name="connsiteX32" fmla="*/ 2741 w 10616"/>
              <a:gd name="connsiteY32" fmla="*/ 6933 h 10000"/>
              <a:gd name="connsiteX33" fmla="*/ 2759 w 10616"/>
              <a:gd name="connsiteY33" fmla="*/ 7362 h 10000"/>
              <a:gd name="connsiteX34" fmla="*/ 2774 w 10616"/>
              <a:gd name="connsiteY34" fmla="*/ 7791 h 10000"/>
              <a:gd name="connsiteX35" fmla="*/ 2789 w 10616"/>
              <a:gd name="connsiteY35" fmla="*/ 8282 h 10000"/>
              <a:gd name="connsiteX36" fmla="*/ 2801 w 10616"/>
              <a:gd name="connsiteY36" fmla="*/ 8773 h 10000"/>
              <a:gd name="connsiteX37" fmla="*/ 2810 w 10616"/>
              <a:gd name="connsiteY37" fmla="*/ 9325 h 10000"/>
              <a:gd name="connsiteX38" fmla="*/ 2810 w 10616"/>
              <a:gd name="connsiteY38" fmla="*/ 9325 h 10000"/>
              <a:gd name="connsiteX0" fmla="*/ 2810 w 11380"/>
              <a:gd name="connsiteY0" fmla="*/ 9325 h 10000"/>
              <a:gd name="connsiteX1" fmla="*/ 2810 w 11380"/>
              <a:gd name="connsiteY1" fmla="*/ 9325 h 10000"/>
              <a:gd name="connsiteX2" fmla="*/ 2815 w 11380"/>
              <a:gd name="connsiteY2" fmla="*/ 9693 h 10000"/>
              <a:gd name="connsiteX3" fmla="*/ 2827 w 11380"/>
              <a:gd name="connsiteY3" fmla="*/ 9877 h 10000"/>
              <a:gd name="connsiteX4" fmla="*/ 2833 w 11380"/>
              <a:gd name="connsiteY4" fmla="*/ 9939 h 10000"/>
              <a:gd name="connsiteX5" fmla="*/ 2839 w 11380"/>
              <a:gd name="connsiteY5" fmla="*/ 10000 h 10000"/>
              <a:gd name="connsiteX6" fmla="*/ 2845 w 11380"/>
              <a:gd name="connsiteY6" fmla="*/ 9939 h 10000"/>
              <a:gd name="connsiteX7" fmla="*/ 2851 w 11380"/>
              <a:gd name="connsiteY7" fmla="*/ 9877 h 10000"/>
              <a:gd name="connsiteX8" fmla="*/ 2851 w 11380"/>
              <a:gd name="connsiteY8" fmla="*/ 9877 h 10000"/>
              <a:gd name="connsiteX9" fmla="*/ 2863 w 11380"/>
              <a:gd name="connsiteY9" fmla="*/ 9632 h 10000"/>
              <a:gd name="connsiteX10" fmla="*/ 2869 w 11380"/>
              <a:gd name="connsiteY10" fmla="*/ 9325 h 10000"/>
              <a:gd name="connsiteX11" fmla="*/ 2872 w 11380"/>
              <a:gd name="connsiteY11" fmla="*/ 8896 h 10000"/>
              <a:gd name="connsiteX12" fmla="*/ 2869 w 11380"/>
              <a:gd name="connsiteY12" fmla="*/ 8528 h 10000"/>
              <a:gd name="connsiteX13" fmla="*/ 2869 w 11380"/>
              <a:gd name="connsiteY13" fmla="*/ 8528 h 10000"/>
              <a:gd name="connsiteX14" fmla="*/ 2860 w 11380"/>
              <a:gd name="connsiteY14" fmla="*/ 7914 h 10000"/>
              <a:gd name="connsiteX15" fmla="*/ 2845 w 11380"/>
              <a:gd name="connsiteY15" fmla="*/ 7301 h 10000"/>
              <a:gd name="connsiteX16" fmla="*/ 2833 w 11380"/>
              <a:gd name="connsiteY16" fmla="*/ 6748 h 10000"/>
              <a:gd name="connsiteX17" fmla="*/ 2815 w 11380"/>
              <a:gd name="connsiteY17" fmla="*/ 6258 h 10000"/>
              <a:gd name="connsiteX18" fmla="*/ 2801 w 11380"/>
              <a:gd name="connsiteY18" fmla="*/ 5767 h 10000"/>
              <a:gd name="connsiteX19" fmla="*/ 2780 w 11380"/>
              <a:gd name="connsiteY19" fmla="*/ 5337 h 10000"/>
              <a:gd name="connsiteX20" fmla="*/ 2741 w 11380"/>
              <a:gd name="connsiteY20" fmla="*/ 4540 h 10000"/>
              <a:gd name="connsiteX21" fmla="*/ 9997 w 11380"/>
              <a:gd name="connsiteY21" fmla="*/ 4540 h 10000"/>
              <a:gd name="connsiteX22" fmla="*/ 9997 w 11380"/>
              <a:gd name="connsiteY22" fmla="*/ 4540 h 10000"/>
              <a:gd name="connsiteX23" fmla="*/ 11380 w 11380"/>
              <a:gd name="connsiteY23" fmla="*/ 0 h 10000"/>
              <a:gd name="connsiteX24" fmla="*/ 0 w 11380"/>
              <a:gd name="connsiteY24" fmla="*/ 0 h 10000"/>
              <a:gd name="connsiteX25" fmla="*/ 0 w 11380"/>
              <a:gd name="connsiteY25" fmla="*/ 4540 h 10000"/>
              <a:gd name="connsiteX26" fmla="*/ 2567 w 11380"/>
              <a:gd name="connsiteY26" fmla="*/ 4540 h 10000"/>
              <a:gd name="connsiteX27" fmla="*/ 2567 w 11380"/>
              <a:gd name="connsiteY27" fmla="*/ 4540 h 10000"/>
              <a:gd name="connsiteX28" fmla="*/ 2611 w 11380"/>
              <a:gd name="connsiteY28" fmla="*/ 4969 h 10000"/>
              <a:gd name="connsiteX29" fmla="*/ 2647 w 11380"/>
              <a:gd name="connsiteY29" fmla="*/ 5337 h 10000"/>
              <a:gd name="connsiteX30" fmla="*/ 2685 w 11380"/>
              <a:gd name="connsiteY30" fmla="*/ 5890 h 10000"/>
              <a:gd name="connsiteX31" fmla="*/ 2724 w 11380"/>
              <a:gd name="connsiteY31" fmla="*/ 6564 h 10000"/>
              <a:gd name="connsiteX32" fmla="*/ 2741 w 11380"/>
              <a:gd name="connsiteY32" fmla="*/ 6933 h 10000"/>
              <a:gd name="connsiteX33" fmla="*/ 2759 w 11380"/>
              <a:gd name="connsiteY33" fmla="*/ 7362 h 10000"/>
              <a:gd name="connsiteX34" fmla="*/ 2774 w 11380"/>
              <a:gd name="connsiteY34" fmla="*/ 7791 h 10000"/>
              <a:gd name="connsiteX35" fmla="*/ 2789 w 11380"/>
              <a:gd name="connsiteY35" fmla="*/ 8282 h 10000"/>
              <a:gd name="connsiteX36" fmla="*/ 2801 w 11380"/>
              <a:gd name="connsiteY36" fmla="*/ 8773 h 10000"/>
              <a:gd name="connsiteX37" fmla="*/ 2810 w 11380"/>
              <a:gd name="connsiteY37" fmla="*/ 9325 h 10000"/>
              <a:gd name="connsiteX38" fmla="*/ 2810 w 11380"/>
              <a:gd name="connsiteY38" fmla="*/ 9325 h 10000"/>
              <a:gd name="connsiteX0" fmla="*/ 2810 w 11443"/>
              <a:gd name="connsiteY0" fmla="*/ 9325 h 10000"/>
              <a:gd name="connsiteX1" fmla="*/ 2810 w 11443"/>
              <a:gd name="connsiteY1" fmla="*/ 9325 h 10000"/>
              <a:gd name="connsiteX2" fmla="*/ 2815 w 11443"/>
              <a:gd name="connsiteY2" fmla="*/ 9693 h 10000"/>
              <a:gd name="connsiteX3" fmla="*/ 2827 w 11443"/>
              <a:gd name="connsiteY3" fmla="*/ 9877 h 10000"/>
              <a:gd name="connsiteX4" fmla="*/ 2833 w 11443"/>
              <a:gd name="connsiteY4" fmla="*/ 9939 h 10000"/>
              <a:gd name="connsiteX5" fmla="*/ 2839 w 11443"/>
              <a:gd name="connsiteY5" fmla="*/ 10000 h 10000"/>
              <a:gd name="connsiteX6" fmla="*/ 2845 w 11443"/>
              <a:gd name="connsiteY6" fmla="*/ 9939 h 10000"/>
              <a:gd name="connsiteX7" fmla="*/ 2851 w 11443"/>
              <a:gd name="connsiteY7" fmla="*/ 9877 h 10000"/>
              <a:gd name="connsiteX8" fmla="*/ 2851 w 11443"/>
              <a:gd name="connsiteY8" fmla="*/ 9877 h 10000"/>
              <a:gd name="connsiteX9" fmla="*/ 2863 w 11443"/>
              <a:gd name="connsiteY9" fmla="*/ 9632 h 10000"/>
              <a:gd name="connsiteX10" fmla="*/ 2869 w 11443"/>
              <a:gd name="connsiteY10" fmla="*/ 9325 h 10000"/>
              <a:gd name="connsiteX11" fmla="*/ 2872 w 11443"/>
              <a:gd name="connsiteY11" fmla="*/ 8896 h 10000"/>
              <a:gd name="connsiteX12" fmla="*/ 2869 w 11443"/>
              <a:gd name="connsiteY12" fmla="*/ 8528 h 10000"/>
              <a:gd name="connsiteX13" fmla="*/ 2869 w 11443"/>
              <a:gd name="connsiteY13" fmla="*/ 8528 h 10000"/>
              <a:gd name="connsiteX14" fmla="*/ 2860 w 11443"/>
              <a:gd name="connsiteY14" fmla="*/ 7914 h 10000"/>
              <a:gd name="connsiteX15" fmla="*/ 2845 w 11443"/>
              <a:gd name="connsiteY15" fmla="*/ 7301 h 10000"/>
              <a:gd name="connsiteX16" fmla="*/ 2833 w 11443"/>
              <a:gd name="connsiteY16" fmla="*/ 6748 h 10000"/>
              <a:gd name="connsiteX17" fmla="*/ 2815 w 11443"/>
              <a:gd name="connsiteY17" fmla="*/ 6258 h 10000"/>
              <a:gd name="connsiteX18" fmla="*/ 2801 w 11443"/>
              <a:gd name="connsiteY18" fmla="*/ 5767 h 10000"/>
              <a:gd name="connsiteX19" fmla="*/ 2780 w 11443"/>
              <a:gd name="connsiteY19" fmla="*/ 5337 h 10000"/>
              <a:gd name="connsiteX20" fmla="*/ 2741 w 11443"/>
              <a:gd name="connsiteY20" fmla="*/ 4540 h 10000"/>
              <a:gd name="connsiteX21" fmla="*/ 9997 w 11443"/>
              <a:gd name="connsiteY21" fmla="*/ 4540 h 10000"/>
              <a:gd name="connsiteX22" fmla="*/ 11384 w 11443"/>
              <a:gd name="connsiteY22" fmla="*/ 4386 h 10000"/>
              <a:gd name="connsiteX23" fmla="*/ 11380 w 11443"/>
              <a:gd name="connsiteY23" fmla="*/ 0 h 10000"/>
              <a:gd name="connsiteX24" fmla="*/ 0 w 11443"/>
              <a:gd name="connsiteY24" fmla="*/ 0 h 10000"/>
              <a:gd name="connsiteX25" fmla="*/ 0 w 11443"/>
              <a:gd name="connsiteY25" fmla="*/ 4540 h 10000"/>
              <a:gd name="connsiteX26" fmla="*/ 2567 w 11443"/>
              <a:gd name="connsiteY26" fmla="*/ 4540 h 10000"/>
              <a:gd name="connsiteX27" fmla="*/ 2567 w 11443"/>
              <a:gd name="connsiteY27" fmla="*/ 4540 h 10000"/>
              <a:gd name="connsiteX28" fmla="*/ 2611 w 11443"/>
              <a:gd name="connsiteY28" fmla="*/ 4969 h 10000"/>
              <a:gd name="connsiteX29" fmla="*/ 2647 w 11443"/>
              <a:gd name="connsiteY29" fmla="*/ 5337 h 10000"/>
              <a:gd name="connsiteX30" fmla="*/ 2685 w 11443"/>
              <a:gd name="connsiteY30" fmla="*/ 5890 h 10000"/>
              <a:gd name="connsiteX31" fmla="*/ 2724 w 11443"/>
              <a:gd name="connsiteY31" fmla="*/ 6564 h 10000"/>
              <a:gd name="connsiteX32" fmla="*/ 2741 w 11443"/>
              <a:gd name="connsiteY32" fmla="*/ 6933 h 10000"/>
              <a:gd name="connsiteX33" fmla="*/ 2759 w 11443"/>
              <a:gd name="connsiteY33" fmla="*/ 7362 h 10000"/>
              <a:gd name="connsiteX34" fmla="*/ 2774 w 11443"/>
              <a:gd name="connsiteY34" fmla="*/ 7791 h 10000"/>
              <a:gd name="connsiteX35" fmla="*/ 2789 w 11443"/>
              <a:gd name="connsiteY35" fmla="*/ 8282 h 10000"/>
              <a:gd name="connsiteX36" fmla="*/ 2801 w 11443"/>
              <a:gd name="connsiteY36" fmla="*/ 8773 h 10000"/>
              <a:gd name="connsiteX37" fmla="*/ 2810 w 11443"/>
              <a:gd name="connsiteY37" fmla="*/ 9325 h 10000"/>
              <a:gd name="connsiteX38" fmla="*/ 2810 w 11443"/>
              <a:gd name="connsiteY38" fmla="*/ 9325 h 10000"/>
              <a:gd name="connsiteX0" fmla="*/ 2810 w 11558"/>
              <a:gd name="connsiteY0" fmla="*/ 9479 h 10154"/>
              <a:gd name="connsiteX1" fmla="*/ 2810 w 11558"/>
              <a:gd name="connsiteY1" fmla="*/ 9479 h 10154"/>
              <a:gd name="connsiteX2" fmla="*/ 2815 w 11558"/>
              <a:gd name="connsiteY2" fmla="*/ 9847 h 10154"/>
              <a:gd name="connsiteX3" fmla="*/ 2827 w 11558"/>
              <a:gd name="connsiteY3" fmla="*/ 10031 h 10154"/>
              <a:gd name="connsiteX4" fmla="*/ 2833 w 11558"/>
              <a:gd name="connsiteY4" fmla="*/ 10093 h 10154"/>
              <a:gd name="connsiteX5" fmla="*/ 2839 w 11558"/>
              <a:gd name="connsiteY5" fmla="*/ 10154 h 10154"/>
              <a:gd name="connsiteX6" fmla="*/ 2845 w 11558"/>
              <a:gd name="connsiteY6" fmla="*/ 10093 h 10154"/>
              <a:gd name="connsiteX7" fmla="*/ 2851 w 11558"/>
              <a:gd name="connsiteY7" fmla="*/ 10031 h 10154"/>
              <a:gd name="connsiteX8" fmla="*/ 2851 w 11558"/>
              <a:gd name="connsiteY8" fmla="*/ 10031 h 10154"/>
              <a:gd name="connsiteX9" fmla="*/ 2863 w 11558"/>
              <a:gd name="connsiteY9" fmla="*/ 9786 h 10154"/>
              <a:gd name="connsiteX10" fmla="*/ 2869 w 11558"/>
              <a:gd name="connsiteY10" fmla="*/ 9479 h 10154"/>
              <a:gd name="connsiteX11" fmla="*/ 2872 w 11558"/>
              <a:gd name="connsiteY11" fmla="*/ 9050 h 10154"/>
              <a:gd name="connsiteX12" fmla="*/ 2869 w 11558"/>
              <a:gd name="connsiteY12" fmla="*/ 8682 h 10154"/>
              <a:gd name="connsiteX13" fmla="*/ 2869 w 11558"/>
              <a:gd name="connsiteY13" fmla="*/ 8682 h 10154"/>
              <a:gd name="connsiteX14" fmla="*/ 2860 w 11558"/>
              <a:gd name="connsiteY14" fmla="*/ 8068 h 10154"/>
              <a:gd name="connsiteX15" fmla="*/ 2845 w 11558"/>
              <a:gd name="connsiteY15" fmla="*/ 7455 h 10154"/>
              <a:gd name="connsiteX16" fmla="*/ 2833 w 11558"/>
              <a:gd name="connsiteY16" fmla="*/ 6902 h 10154"/>
              <a:gd name="connsiteX17" fmla="*/ 2815 w 11558"/>
              <a:gd name="connsiteY17" fmla="*/ 6412 h 10154"/>
              <a:gd name="connsiteX18" fmla="*/ 2801 w 11558"/>
              <a:gd name="connsiteY18" fmla="*/ 5921 h 10154"/>
              <a:gd name="connsiteX19" fmla="*/ 2780 w 11558"/>
              <a:gd name="connsiteY19" fmla="*/ 5491 h 10154"/>
              <a:gd name="connsiteX20" fmla="*/ 2741 w 11558"/>
              <a:gd name="connsiteY20" fmla="*/ 4694 h 10154"/>
              <a:gd name="connsiteX21" fmla="*/ 9997 w 11558"/>
              <a:gd name="connsiteY21" fmla="*/ 4694 h 10154"/>
              <a:gd name="connsiteX22" fmla="*/ 11384 w 11558"/>
              <a:gd name="connsiteY22" fmla="*/ 4540 h 10154"/>
              <a:gd name="connsiteX23" fmla="*/ 11558 w 11558"/>
              <a:gd name="connsiteY23" fmla="*/ 0 h 10154"/>
              <a:gd name="connsiteX24" fmla="*/ 0 w 11558"/>
              <a:gd name="connsiteY24" fmla="*/ 154 h 10154"/>
              <a:gd name="connsiteX25" fmla="*/ 0 w 11558"/>
              <a:gd name="connsiteY25" fmla="*/ 4694 h 10154"/>
              <a:gd name="connsiteX26" fmla="*/ 2567 w 11558"/>
              <a:gd name="connsiteY26" fmla="*/ 4694 h 10154"/>
              <a:gd name="connsiteX27" fmla="*/ 2567 w 11558"/>
              <a:gd name="connsiteY27" fmla="*/ 4694 h 10154"/>
              <a:gd name="connsiteX28" fmla="*/ 2611 w 11558"/>
              <a:gd name="connsiteY28" fmla="*/ 5123 h 10154"/>
              <a:gd name="connsiteX29" fmla="*/ 2647 w 11558"/>
              <a:gd name="connsiteY29" fmla="*/ 5491 h 10154"/>
              <a:gd name="connsiteX30" fmla="*/ 2685 w 11558"/>
              <a:gd name="connsiteY30" fmla="*/ 6044 h 10154"/>
              <a:gd name="connsiteX31" fmla="*/ 2724 w 11558"/>
              <a:gd name="connsiteY31" fmla="*/ 6718 h 10154"/>
              <a:gd name="connsiteX32" fmla="*/ 2741 w 11558"/>
              <a:gd name="connsiteY32" fmla="*/ 7087 h 10154"/>
              <a:gd name="connsiteX33" fmla="*/ 2759 w 11558"/>
              <a:gd name="connsiteY33" fmla="*/ 7516 h 10154"/>
              <a:gd name="connsiteX34" fmla="*/ 2774 w 11558"/>
              <a:gd name="connsiteY34" fmla="*/ 7945 h 10154"/>
              <a:gd name="connsiteX35" fmla="*/ 2789 w 11558"/>
              <a:gd name="connsiteY35" fmla="*/ 8436 h 10154"/>
              <a:gd name="connsiteX36" fmla="*/ 2801 w 11558"/>
              <a:gd name="connsiteY36" fmla="*/ 8927 h 10154"/>
              <a:gd name="connsiteX37" fmla="*/ 2810 w 11558"/>
              <a:gd name="connsiteY37" fmla="*/ 9479 h 10154"/>
              <a:gd name="connsiteX38" fmla="*/ 2810 w 11558"/>
              <a:gd name="connsiteY38" fmla="*/ 9479 h 10154"/>
              <a:gd name="connsiteX0" fmla="*/ 2810 w 11558"/>
              <a:gd name="connsiteY0" fmla="*/ 9479 h 10154"/>
              <a:gd name="connsiteX1" fmla="*/ 2810 w 11558"/>
              <a:gd name="connsiteY1" fmla="*/ 9479 h 10154"/>
              <a:gd name="connsiteX2" fmla="*/ 2815 w 11558"/>
              <a:gd name="connsiteY2" fmla="*/ 9847 h 10154"/>
              <a:gd name="connsiteX3" fmla="*/ 2827 w 11558"/>
              <a:gd name="connsiteY3" fmla="*/ 10031 h 10154"/>
              <a:gd name="connsiteX4" fmla="*/ 2833 w 11558"/>
              <a:gd name="connsiteY4" fmla="*/ 10093 h 10154"/>
              <a:gd name="connsiteX5" fmla="*/ 2839 w 11558"/>
              <a:gd name="connsiteY5" fmla="*/ 10154 h 10154"/>
              <a:gd name="connsiteX6" fmla="*/ 2845 w 11558"/>
              <a:gd name="connsiteY6" fmla="*/ 10093 h 10154"/>
              <a:gd name="connsiteX7" fmla="*/ 2851 w 11558"/>
              <a:gd name="connsiteY7" fmla="*/ 10031 h 10154"/>
              <a:gd name="connsiteX8" fmla="*/ 2851 w 11558"/>
              <a:gd name="connsiteY8" fmla="*/ 10031 h 10154"/>
              <a:gd name="connsiteX9" fmla="*/ 2863 w 11558"/>
              <a:gd name="connsiteY9" fmla="*/ 9786 h 10154"/>
              <a:gd name="connsiteX10" fmla="*/ 2869 w 11558"/>
              <a:gd name="connsiteY10" fmla="*/ 9479 h 10154"/>
              <a:gd name="connsiteX11" fmla="*/ 2872 w 11558"/>
              <a:gd name="connsiteY11" fmla="*/ 9050 h 10154"/>
              <a:gd name="connsiteX12" fmla="*/ 2869 w 11558"/>
              <a:gd name="connsiteY12" fmla="*/ 8682 h 10154"/>
              <a:gd name="connsiteX13" fmla="*/ 2869 w 11558"/>
              <a:gd name="connsiteY13" fmla="*/ 8682 h 10154"/>
              <a:gd name="connsiteX14" fmla="*/ 2860 w 11558"/>
              <a:gd name="connsiteY14" fmla="*/ 8068 h 10154"/>
              <a:gd name="connsiteX15" fmla="*/ 2845 w 11558"/>
              <a:gd name="connsiteY15" fmla="*/ 7455 h 10154"/>
              <a:gd name="connsiteX16" fmla="*/ 2833 w 11558"/>
              <a:gd name="connsiteY16" fmla="*/ 6902 h 10154"/>
              <a:gd name="connsiteX17" fmla="*/ 2815 w 11558"/>
              <a:gd name="connsiteY17" fmla="*/ 6412 h 10154"/>
              <a:gd name="connsiteX18" fmla="*/ 2801 w 11558"/>
              <a:gd name="connsiteY18" fmla="*/ 5921 h 10154"/>
              <a:gd name="connsiteX19" fmla="*/ 2780 w 11558"/>
              <a:gd name="connsiteY19" fmla="*/ 5491 h 10154"/>
              <a:gd name="connsiteX20" fmla="*/ 2741 w 11558"/>
              <a:gd name="connsiteY20" fmla="*/ 4694 h 10154"/>
              <a:gd name="connsiteX21" fmla="*/ 9997 w 11558"/>
              <a:gd name="connsiteY21" fmla="*/ 4694 h 10154"/>
              <a:gd name="connsiteX22" fmla="*/ 11384 w 11558"/>
              <a:gd name="connsiteY22" fmla="*/ 4540 h 10154"/>
              <a:gd name="connsiteX23" fmla="*/ 11558 w 11558"/>
              <a:gd name="connsiteY23" fmla="*/ 0 h 10154"/>
              <a:gd name="connsiteX24" fmla="*/ 0 w 11558"/>
              <a:gd name="connsiteY24" fmla="*/ 154 h 10154"/>
              <a:gd name="connsiteX25" fmla="*/ 0 w 11558"/>
              <a:gd name="connsiteY25" fmla="*/ 4694 h 10154"/>
              <a:gd name="connsiteX26" fmla="*/ 2567 w 11558"/>
              <a:gd name="connsiteY26" fmla="*/ 4694 h 10154"/>
              <a:gd name="connsiteX27" fmla="*/ 2567 w 11558"/>
              <a:gd name="connsiteY27" fmla="*/ 4694 h 10154"/>
              <a:gd name="connsiteX28" fmla="*/ 2611 w 11558"/>
              <a:gd name="connsiteY28" fmla="*/ 5123 h 10154"/>
              <a:gd name="connsiteX29" fmla="*/ 2647 w 11558"/>
              <a:gd name="connsiteY29" fmla="*/ 5491 h 10154"/>
              <a:gd name="connsiteX30" fmla="*/ 2685 w 11558"/>
              <a:gd name="connsiteY30" fmla="*/ 6044 h 10154"/>
              <a:gd name="connsiteX31" fmla="*/ 2724 w 11558"/>
              <a:gd name="connsiteY31" fmla="*/ 6718 h 10154"/>
              <a:gd name="connsiteX32" fmla="*/ 2741 w 11558"/>
              <a:gd name="connsiteY32" fmla="*/ 7087 h 10154"/>
              <a:gd name="connsiteX33" fmla="*/ 2759 w 11558"/>
              <a:gd name="connsiteY33" fmla="*/ 7516 h 10154"/>
              <a:gd name="connsiteX34" fmla="*/ 2774 w 11558"/>
              <a:gd name="connsiteY34" fmla="*/ 7945 h 10154"/>
              <a:gd name="connsiteX35" fmla="*/ 2789 w 11558"/>
              <a:gd name="connsiteY35" fmla="*/ 8436 h 10154"/>
              <a:gd name="connsiteX36" fmla="*/ 2801 w 11558"/>
              <a:gd name="connsiteY36" fmla="*/ 8927 h 10154"/>
              <a:gd name="connsiteX37" fmla="*/ 2810 w 11558"/>
              <a:gd name="connsiteY37" fmla="*/ 9479 h 10154"/>
              <a:gd name="connsiteX38" fmla="*/ 2810 w 11558"/>
              <a:gd name="connsiteY38" fmla="*/ 9479 h 10154"/>
              <a:gd name="connsiteX0" fmla="*/ 2810 w 11473"/>
              <a:gd name="connsiteY0" fmla="*/ 9325 h 10000"/>
              <a:gd name="connsiteX1" fmla="*/ 2810 w 11473"/>
              <a:gd name="connsiteY1" fmla="*/ 9325 h 10000"/>
              <a:gd name="connsiteX2" fmla="*/ 2815 w 11473"/>
              <a:gd name="connsiteY2" fmla="*/ 9693 h 10000"/>
              <a:gd name="connsiteX3" fmla="*/ 2827 w 11473"/>
              <a:gd name="connsiteY3" fmla="*/ 9877 h 10000"/>
              <a:gd name="connsiteX4" fmla="*/ 2833 w 11473"/>
              <a:gd name="connsiteY4" fmla="*/ 9939 h 10000"/>
              <a:gd name="connsiteX5" fmla="*/ 2839 w 11473"/>
              <a:gd name="connsiteY5" fmla="*/ 10000 h 10000"/>
              <a:gd name="connsiteX6" fmla="*/ 2845 w 11473"/>
              <a:gd name="connsiteY6" fmla="*/ 9939 h 10000"/>
              <a:gd name="connsiteX7" fmla="*/ 2851 w 11473"/>
              <a:gd name="connsiteY7" fmla="*/ 9877 h 10000"/>
              <a:gd name="connsiteX8" fmla="*/ 2851 w 11473"/>
              <a:gd name="connsiteY8" fmla="*/ 9877 h 10000"/>
              <a:gd name="connsiteX9" fmla="*/ 2863 w 11473"/>
              <a:gd name="connsiteY9" fmla="*/ 9632 h 10000"/>
              <a:gd name="connsiteX10" fmla="*/ 2869 w 11473"/>
              <a:gd name="connsiteY10" fmla="*/ 9325 h 10000"/>
              <a:gd name="connsiteX11" fmla="*/ 2872 w 11473"/>
              <a:gd name="connsiteY11" fmla="*/ 8896 h 10000"/>
              <a:gd name="connsiteX12" fmla="*/ 2869 w 11473"/>
              <a:gd name="connsiteY12" fmla="*/ 8528 h 10000"/>
              <a:gd name="connsiteX13" fmla="*/ 2869 w 11473"/>
              <a:gd name="connsiteY13" fmla="*/ 8528 h 10000"/>
              <a:gd name="connsiteX14" fmla="*/ 2860 w 11473"/>
              <a:gd name="connsiteY14" fmla="*/ 7914 h 10000"/>
              <a:gd name="connsiteX15" fmla="*/ 2845 w 11473"/>
              <a:gd name="connsiteY15" fmla="*/ 7301 h 10000"/>
              <a:gd name="connsiteX16" fmla="*/ 2833 w 11473"/>
              <a:gd name="connsiteY16" fmla="*/ 6748 h 10000"/>
              <a:gd name="connsiteX17" fmla="*/ 2815 w 11473"/>
              <a:gd name="connsiteY17" fmla="*/ 6258 h 10000"/>
              <a:gd name="connsiteX18" fmla="*/ 2801 w 11473"/>
              <a:gd name="connsiteY18" fmla="*/ 5767 h 10000"/>
              <a:gd name="connsiteX19" fmla="*/ 2780 w 11473"/>
              <a:gd name="connsiteY19" fmla="*/ 5337 h 10000"/>
              <a:gd name="connsiteX20" fmla="*/ 2741 w 11473"/>
              <a:gd name="connsiteY20" fmla="*/ 4540 h 10000"/>
              <a:gd name="connsiteX21" fmla="*/ 9997 w 11473"/>
              <a:gd name="connsiteY21" fmla="*/ 4540 h 10000"/>
              <a:gd name="connsiteX22" fmla="*/ 11384 w 11473"/>
              <a:gd name="connsiteY22" fmla="*/ 4386 h 10000"/>
              <a:gd name="connsiteX23" fmla="*/ 11380 w 11473"/>
              <a:gd name="connsiteY23" fmla="*/ 0 h 10000"/>
              <a:gd name="connsiteX24" fmla="*/ 0 w 11473"/>
              <a:gd name="connsiteY24" fmla="*/ 0 h 10000"/>
              <a:gd name="connsiteX25" fmla="*/ 0 w 11473"/>
              <a:gd name="connsiteY25" fmla="*/ 4540 h 10000"/>
              <a:gd name="connsiteX26" fmla="*/ 2567 w 11473"/>
              <a:gd name="connsiteY26" fmla="*/ 4540 h 10000"/>
              <a:gd name="connsiteX27" fmla="*/ 2567 w 11473"/>
              <a:gd name="connsiteY27" fmla="*/ 4540 h 10000"/>
              <a:gd name="connsiteX28" fmla="*/ 2611 w 11473"/>
              <a:gd name="connsiteY28" fmla="*/ 4969 h 10000"/>
              <a:gd name="connsiteX29" fmla="*/ 2647 w 11473"/>
              <a:gd name="connsiteY29" fmla="*/ 5337 h 10000"/>
              <a:gd name="connsiteX30" fmla="*/ 2685 w 11473"/>
              <a:gd name="connsiteY30" fmla="*/ 5890 h 10000"/>
              <a:gd name="connsiteX31" fmla="*/ 2724 w 11473"/>
              <a:gd name="connsiteY31" fmla="*/ 6564 h 10000"/>
              <a:gd name="connsiteX32" fmla="*/ 2741 w 11473"/>
              <a:gd name="connsiteY32" fmla="*/ 6933 h 10000"/>
              <a:gd name="connsiteX33" fmla="*/ 2759 w 11473"/>
              <a:gd name="connsiteY33" fmla="*/ 7362 h 10000"/>
              <a:gd name="connsiteX34" fmla="*/ 2774 w 11473"/>
              <a:gd name="connsiteY34" fmla="*/ 7791 h 10000"/>
              <a:gd name="connsiteX35" fmla="*/ 2789 w 11473"/>
              <a:gd name="connsiteY35" fmla="*/ 8282 h 10000"/>
              <a:gd name="connsiteX36" fmla="*/ 2801 w 11473"/>
              <a:gd name="connsiteY36" fmla="*/ 8773 h 10000"/>
              <a:gd name="connsiteX37" fmla="*/ 2810 w 11473"/>
              <a:gd name="connsiteY37" fmla="*/ 9325 h 10000"/>
              <a:gd name="connsiteX38" fmla="*/ 2810 w 11473"/>
              <a:gd name="connsiteY38" fmla="*/ 9325 h 10000"/>
              <a:gd name="connsiteX0" fmla="*/ 2810 w 11388"/>
              <a:gd name="connsiteY0" fmla="*/ 9325 h 10000"/>
              <a:gd name="connsiteX1" fmla="*/ 2810 w 11388"/>
              <a:gd name="connsiteY1" fmla="*/ 9325 h 10000"/>
              <a:gd name="connsiteX2" fmla="*/ 2815 w 11388"/>
              <a:gd name="connsiteY2" fmla="*/ 9693 h 10000"/>
              <a:gd name="connsiteX3" fmla="*/ 2827 w 11388"/>
              <a:gd name="connsiteY3" fmla="*/ 9877 h 10000"/>
              <a:gd name="connsiteX4" fmla="*/ 2833 w 11388"/>
              <a:gd name="connsiteY4" fmla="*/ 9939 h 10000"/>
              <a:gd name="connsiteX5" fmla="*/ 2839 w 11388"/>
              <a:gd name="connsiteY5" fmla="*/ 10000 h 10000"/>
              <a:gd name="connsiteX6" fmla="*/ 2845 w 11388"/>
              <a:gd name="connsiteY6" fmla="*/ 9939 h 10000"/>
              <a:gd name="connsiteX7" fmla="*/ 2851 w 11388"/>
              <a:gd name="connsiteY7" fmla="*/ 9877 h 10000"/>
              <a:gd name="connsiteX8" fmla="*/ 2851 w 11388"/>
              <a:gd name="connsiteY8" fmla="*/ 9877 h 10000"/>
              <a:gd name="connsiteX9" fmla="*/ 2863 w 11388"/>
              <a:gd name="connsiteY9" fmla="*/ 9632 h 10000"/>
              <a:gd name="connsiteX10" fmla="*/ 2869 w 11388"/>
              <a:gd name="connsiteY10" fmla="*/ 9325 h 10000"/>
              <a:gd name="connsiteX11" fmla="*/ 2872 w 11388"/>
              <a:gd name="connsiteY11" fmla="*/ 8896 h 10000"/>
              <a:gd name="connsiteX12" fmla="*/ 2869 w 11388"/>
              <a:gd name="connsiteY12" fmla="*/ 8528 h 10000"/>
              <a:gd name="connsiteX13" fmla="*/ 2869 w 11388"/>
              <a:gd name="connsiteY13" fmla="*/ 8528 h 10000"/>
              <a:gd name="connsiteX14" fmla="*/ 2860 w 11388"/>
              <a:gd name="connsiteY14" fmla="*/ 7914 h 10000"/>
              <a:gd name="connsiteX15" fmla="*/ 2845 w 11388"/>
              <a:gd name="connsiteY15" fmla="*/ 7301 h 10000"/>
              <a:gd name="connsiteX16" fmla="*/ 2833 w 11388"/>
              <a:gd name="connsiteY16" fmla="*/ 6748 h 10000"/>
              <a:gd name="connsiteX17" fmla="*/ 2815 w 11388"/>
              <a:gd name="connsiteY17" fmla="*/ 6258 h 10000"/>
              <a:gd name="connsiteX18" fmla="*/ 2801 w 11388"/>
              <a:gd name="connsiteY18" fmla="*/ 5767 h 10000"/>
              <a:gd name="connsiteX19" fmla="*/ 2780 w 11388"/>
              <a:gd name="connsiteY19" fmla="*/ 5337 h 10000"/>
              <a:gd name="connsiteX20" fmla="*/ 2741 w 11388"/>
              <a:gd name="connsiteY20" fmla="*/ 4540 h 10000"/>
              <a:gd name="connsiteX21" fmla="*/ 9997 w 11388"/>
              <a:gd name="connsiteY21" fmla="*/ 4540 h 10000"/>
              <a:gd name="connsiteX22" fmla="*/ 11384 w 11388"/>
              <a:gd name="connsiteY22" fmla="*/ 4386 h 10000"/>
              <a:gd name="connsiteX23" fmla="*/ 11380 w 11388"/>
              <a:gd name="connsiteY23" fmla="*/ 0 h 10000"/>
              <a:gd name="connsiteX24" fmla="*/ 0 w 11388"/>
              <a:gd name="connsiteY24" fmla="*/ 0 h 10000"/>
              <a:gd name="connsiteX25" fmla="*/ 0 w 11388"/>
              <a:gd name="connsiteY25" fmla="*/ 4540 h 10000"/>
              <a:gd name="connsiteX26" fmla="*/ 2567 w 11388"/>
              <a:gd name="connsiteY26" fmla="*/ 4540 h 10000"/>
              <a:gd name="connsiteX27" fmla="*/ 2567 w 11388"/>
              <a:gd name="connsiteY27" fmla="*/ 4540 h 10000"/>
              <a:gd name="connsiteX28" fmla="*/ 2611 w 11388"/>
              <a:gd name="connsiteY28" fmla="*/ 4969 h 10000"/>
              <a:gd name="connsiteX29" fmla="*/ 2647 w 11388"/>
              <a:gd name="connsiteY29" fmla="*/ 5337 h 10000"/>
              <a:gd name="connsiteX30" fmla="*/ 2685 w 11388"/>
              <a:gd name="connsiteY30" fmla="*/ 5890 h 10000"/>
              <a:gd name="connsiteX31" fmla="*/ 2724 w 11388"/>
              <a:gd name="connsiteY31" fmla="*/ 6564 h 10000"/>
              <a:gd name="connsiteX32" fmla="*/ 2741 w 11388"/>
              <a:gd name="connsiteY32" fmla="*/ 6933 h 10000"/>
              <a:gd name="connsiteX33" fmla="*/ 2759 w 11388"/>
              <a:gd name="connsiteY33" fmla="*/ 7362 h 10000"/>
              <a:gd name="connsiteX34" fmla="*/ 2774 w 11388"/>
              <a:gd name="connsiteY34" fmla="*/ 7791 h 10000"/>
              <a:gd name="connsiteX35" fmla="*/ 2789 w 11388"/>
              <a:gd name="connsiteY35" fmla="*/ 8282 h 10000"/>
              <a:gd name="connsiteX36" fmla="*/ 2801 w 11388"/>
              <a:gd name="connsiteY36" fmla="*/ 8773 h 10000"/>
              <a:gd name="connsiteX37" fmla="*/ 2810 w 11388"/>
              <a:gd name="connsiteY37" fmla="*/ 9325 h 10000"/>
              <a:gd name="connsiteX38" fmla="*/ 2810 w 11388"/>
              <a:gd name="connsiteY38" fmla="*/ 9325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1388" h="10000">
                <a:moveTo>
                  <a:pt x="2810" y="9325"/>
                </a:moveTo>
                <a:lnTo>
                  <a:pt x="2810" y="9325"/>
                </a:lnTo>
                <a:cubicBezTo>
                  <a:pt x="2812" y="9448"/>
                  <a:pt x="2813" y="9570"/>
                  <a:pt x="2815" y="9693"/>
                </a:cubicBezTo>
                <a:cubicBezTo>
                  <a:pt x="2819" y="9754"/>
                  <a:pt x="2823" y="9816"/>
                  <a:pt x="2827" y="9877"/>
                </a:cubicBezTo>
                <a:cubicBezTo>
                  <a:pt x="2829" y="9898"/>
                  <a:pt x="2831" y="9918"/>
                  <a:pt x="2833" y="9939"/>
                </a:cubicBezTo>
                <a:cubicBezTo>
                  <a:pt x="2835" y="9959"/>
                  <a:pt x="2837" y="9980"/>
                  <a:pt x="2839" y="10000"/>
                </a:cubicBezTo>
                <a:cubicBezTo>
                  <a:pt x="2841" y="9980"/>
                  <a:pt x="2843" y="9959"/>
                  <a:pt x="2845" y="9939"/>
                </a:cubicBezTo>
                <a:cubicBezTo>
                  <a:pt x="2847" y="9918"/>
                  <a:pt x="2849" y="9898"/>
                  <a:pt x="2851" y="9877"/>
                </a:cubicBezTo>
                <a:lnTo>
                  <a:pt x="2851" y="9877"/>
                </a:lnTo>
                <a:cubicBezTo>
                  <a:pt x="2855" y="9795"/>
                  <a:pt x="2859" y="9714"/>
                  <a:pt x="2863" y="9632"/>
                </a:cubicBezTo>
                <a:cubicBezTo>
                  <a:pt x="2865" y="9530"/>
                  <a:pt x="2867" y="9427"/>
                  <a:pt x="2869" y="9325"/>
                </a:cubicBezTo>
                <a:lnTo>
                  <a:pt x="2872" y="8896"/>
                </a:lnTo>
                <a:cubicBezTo>
                  <a:pt x="2871" y="8773"/>
                  <a:pt x="2870" y="8651"/>
                  <a:pt x="2869" y="8528"/>
                </a:cubicBezTo>
                <a:lnTo>
                  <a:pt x="2869" y="8528"/>
                </a:lnTo>
                <a:cubicBezTo>
                  <a:pt x="2866" y="8323"/>
                  <a:pt x="2863" y="8119"/>
                  <a:pt x="2860" y="7914"/>
                </a:cubicBezTo>
                <a:cubicBezTo>
                  <a:pt x="2855" y="7710"/>
                  <a:pt x="2850" y="7505"/>
                  <a:pt x="2845" y="7301"/>
                </a:cubicBezTo>
                <a:cubicBezTo>
                  <a:pt x="2841" y="7117"/>
                  <a:pt x="2837" y="6932"/>
                  <a:pt x="2833" y="6748"/>
                </a:cubicBezTo>
                <a:cubicBezTo>
                  <a:pt x="2827" y="6585"/>
                  <a:pt x="2821" y="6421"/>
                  <a:pt x="2815" y="6258"/>
                </a:cubicBezTo>
                <a:cubicBezTo>
                  <a:pt x="2810" y="6094"/>
                  <a:pt x="2806" y="5931"/>
                  <a:pt x="2801" y="5767"/>
                </a:cubicBezTo>
                <a:cubicBezTo>
                  <a:pt x="2794" y="5624"/>
                  <a:pt x="2787" y="5480"/>
                  <a:pt x="2780" y="5337"/>
                </a:cubicBezTo>
                <a:cubicBezTo>
                  <a:pt x="2767" y="5071"/>
                  <a:pt x="2754" y="4806"/>
                  <a:pt x="2741" y="4540"/>
                </a:cubicBezTo>
                <a:lnTo>
                  <a:pt x="9997" y="4540"/>
                </a:lnTo>
                <a:lnTo>
                  <a:pt x="11384" y="4386"/>
                </a:lnTo>
                <a:cubicBezTo>
                  <a:pt x="11397" y="3027"/>
                  <a:pt x="11374" y="1667"/>
                  <a:pt x="11380" y="0"/>
                </a:cubicBezTo>
                <a:lnTo>
                  <a:pt x="0" y="0"/>
                </a:lnTo>
                <a:lnTo>
                  <a:pt x="0" y="4540"/>
                </a:lnTo>
                <a:lnTo>
                  <a:pt x="2567" y="4540"/>
                </a:lnTo>
                <a:lnTo>
                  <a:pt x="2567" y="4540"/>
                </a:lnTo>
                <a:cubicBezTo>
                  <a:pt x="2582" y="4683"/>
                  <a:pt x="2596" y="4826"/>
                  <a:pt x="2611" y="4969"/>
                </a:cubicBezTo>
                <a:cubicBezTo>
                  <a:pt x="2623" y="5092"/>
                  <a:pt x="2635" y="5214"/>
                  <a:pt x="2647" y="5337"/>
                </a:cubicBezTo>
                <a:cubicBezTo>
                  <a:pt x="2660" y="5521"/>
                  <a:pt x="2672" y="5706"/>
                  <a:pt x="2685" y="5890"/>
                </a:cubicBezTo>
                <a:cubicBezTo>
                  <a:pt x="2698" y="6115"/>
                  <a:pt x="2711" y="6339"/>
                  <a:pt x="2724" y="6564"/>
                </a:cubicBezTo>
                <a:cubicBezTo>
                  <a:pt x="2730" y="6687"/>
                  <a:pt x="2735" y="6810"/>
                  <a:pt x="2741" y="6933"/>
                </a:cubicBezTo>
                <a:lnTo>
                  <a:pt x="2759" y="7362"/>
                </a:lnTo>
                <a:lnTo>
                  <a:pt x="2774" y="7791"/>
                </a:lnTo>
                <a:cubicBezTo>
                  <a:pt x="2779" y="7955"/>
                  <a:pt x="2784" y="8118"/>
                  <a:pt x="2789" y="8282"/>
                </a:cubicBezTo>
                <a:cubicBezTo>
                  <a:pt x="2793" y="8446"/>
                  <a:pt x="2797" y="8609"/>
                  <a:pt x="2801" y="8773"/>
                </a:cubicBezTo>
                <a:lnTo>
                  <a:pt x="2810" y="9325"/>
                </a:lnTo>
                <a:lnTo>
                  <a:pt x="2810" y="9325"/>
                </a:lnTo>
                <a:close/>
              </a:path>
            </a:pathLst>
          </a:custGeom>
          <a:solidFill>
            <a:srgbClr val="CA5520"/>
          </a:solidFill>
          <a:ln>
            <a:noFill/>
          </a:ln>
          <a:extLst/>
        </p:spPr>
        <p:txBody>
          <a:bodyPr vert="horz" wrap="square" lIns="68580" tIns="34290" rIns="68580" bIns="34290" numCol="1" anchor="t" anchorCtr="0" compatLnSpc="1">
            <a:prstTxWarp prst="textNoShape">
              <a:avLst/>
            </a:prstTxWarp>
          </a:bodyPr>
          <a:lstStyle/>
          <a:p>
            <a:endParaRPr lang="en-US" sz="1050"/>
          </a:p>
        </p:txBody>
      </p:sp>
      <p:pic>
        <p:nvPicPr>
          <p:cNvPr id="11" name="תמונה 1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52343" y="4581722"/>
            <a:ext cx="695383" cy="527746"/>
          </a:xfrm>
          <a:prstGeom prst="rect">
            <a:avLst/>
          </a:prstGeom>
        </p:spPr>
      </p:pic>
    </p:spTree>
    <p:extLst>
      <p:ext uri="{BB962C8B-B14F-4D97-AF65-F5344CB8AC3E}">
        <p14:creationId xmlns:p14="http://schemas.microsoft.com/office/powerpoint/2010/main" val="34723229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r" defTabSz="685800" rtl="1" eaLnBrk="1" latinLnBrk="0" hangingPunct="1">
        <a:lnSpc>
          <a:spcPct val="90000"/>
        </a:lnSpc>
        <a:spcBef>
          <a:spcPct val="0"/>
        </a:spcBef>
        <a:buNone/>
        <a:defRPr sz="3300" kern="1200">
          <a:solidFill>
            <a:schemeClr val="bg1"/>
          </a:solidFill>
          <a:latin typeface="+mj-lt"/>
          <a:ea typeface="+mj-ea"/>
          <a:cs typeface="+mj-cs"/>
        </a:defRPr>
      </a:lvl1pPr>
    </p:titleStyle>
    <p:bodyStyle>
      <a:lvl1pPr marL="171450" indent="-171450" algn="r" defTabSz="685800" rtl="1" eaLnBrk="1" latinLnBrk="0" hangingPunct="1">
        <a:lnSpc>
          <a:spcPct val="10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r" defTabSz="685800" rtl="1" eaLnBrk="1" latinLnBrk="0" hangingPunct="1">
        <a:lnSpc>
          <a:spcPct val="10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r" defTabSz="685800" rtl="1" eaLnBrk="1" latinLnBrk="0" hangingPunct="1">
        <a:lnSpc>
          <a:spcPct val="10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r" defTabSz="685800" rtl="1" eaLnBrk="1" latinLnBrk="0" hangingPunct="1">
        <a:lnSpc>
          <a:spcPct val="10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r" defTabSz="685800" rtl="1" eaLnBrk="1" latinLnBrk="0" hangingPunct="1">
        <a:lnSpc>
          <a:spcPct val="10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he-IL"/>
      </a:defPPr>
      <a:lvl1pPr marL="0" algn="r" defTabSz="685800" rtl="1" eaLnBrk="1" latinLnBrk="0" hangingPunct="1">
        <a:defRPr sz="1350" kern="1200">
          <a:solidFill>
            <a:schemeClr val="tx1"/>
          </a:solidFill>
          <a:latin typeface="+mn-lt"/>
          <a:ea typeface="+mn-ea"/>
          <a:cs typeface="+mn-cs"/>
        </a:defRPr>
      </a:lvl1pPr>
      <a:lvl2pPr marL="342900" algn="r" defTabSz="685800" rtl="1" eaLnBrk="1" latinLnBrk="0" hangingPunct="1">
        <a:defRPr sz="1350" kern="1200">
          <a:solidFill>
            <a:schemeClr val="tx1"/>
          </a:solidFill>
          <a:latin typeface="+mn-lt"/>
          <a:ea typeface="+mn-ea"/>
          <a:cs typeface="+mn-cs"/>
        </a:defRPr>
      </a:lvl2pPr>
      <a:lvl3pPr marL="685800" algn="r" defTabSz="685800" rtl="1" eaLnBrk="1" latinLnBrk="0" hangingPunct="1">
        <a:defRPr sz="1350" kern="1200">
          <a:solidFill>
            <a:schemeClr val="tx1"/>
          </a:solidFill>
          <a:latin typeface="+mn-lt"/>
          <a:ea typeface="+mn-ea"/>
          <a:cs typeface="+mn-cs"/>
        </a:defRPr>
      </a:lvl3pPr>
      <a:lvl4pPr marL="1028700" algn="r" defTabSz="685800" rtl="1" eaLnBrk="1" latinLnBrk="0" hangingPunct="1">
        <a:defRPr sz="1350" kern="1200">
          <a:solidFill>
            <a:schemeClr val="tx1"/>
          </a:solidFill>
          <a:latin typeface="+mn-lt"/>
          <a:ea typeface="+mn-ea"/>
          <a:cs typeface="+mn-cs"/>
        </a:defRPr>
      </a:lvl4pPr>
      <a:lvl5pPr marL="1371600" algn="r" defTabSz="685800" rtl="1" eaLnBrk="1" latinLnBrk="0" hangingPunct="1">
        <a:defRPr sz="1350" kern="1200">
          <a:solidFill>
            <a:schemeClr val="tx1"/>
          </a:solidFill>
          <a:latin typeface="+mn-lt"/>
          <a:ea typeface="+mn-ea"/>
          <a:cs typeface="+mn-cs"/>
        </a:defRPr>
      </a:lvl5pPr>
      <a:lvl6pPr marL="1714500" algn="r" defTabSz="685800" rtl="1" eaLnBrk="1" latinLnBrk="0" hangingPunct="1">
        <a:defRPr sz="1350" kern="1200">
          <a:solidFill>
            <a:schemeClr val="tx1"/>
          </a:solidFill>
          <a:latin typeface="+mn-lt"/>
          <a:ea typeface="+mn-ea"/>
          <a:cs typeface="+mn-cs"/>
        </a:defRPr>
      </a:lvl6pPr>
      <a:lvl7pPr marL="2057400" algn="r" defTabSz="685800" rtl="1" eaLnBrk="1" latinLnBrk="0" hangingPunct="1">
        <a:defRPr sz="1350" kern="1200">
          <a:solidFill>
            <a:schemeClr val="tx1"/>
          </a:solidFill>
          <a:latin typeface="+mn-lt"/>
          <a:ea typeface="+mn-ea"/>
          <a:cs typeface="+mn-cs"/>
        </a:defRPr>
      </a:lvl7pPr>
      <a:lvl8pPr marL="2400300" algn="r" defTabSz="685800" rtl="1" eaLnBrk="1" latinLnBrk="0" hangingPunct="1">
        <a:defRPr sz="1350" kern="1200">
          <a:solidFill>
            <a:schemeClr val="tx1"/>
          </a:solidFill>
          <a:latin typeface="+mn-lt"/>
          <a:ea typeface="+mn-ea"/>
          <a:cs typeface="+mn-cs"/>
        </a:defRPr>
      </a:lvl8pPr>
      <a:lvl9pPr marL="2743200" algn="r" defTabSz="685800" rtl="1"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bewell.ort.org.il/&#1502;&#1495;&#1513;&#1489;&#1493;&#1503;-&#1510;&#1506;&#1491;&#1497;&#1501;/" TargetMode="External"/><Relationship Id="rId1" Type="http://schemas.openxmlformats.org/officeDocument/2006/relationships/slideLayout" Target="../slideLayouts/slideLayout9.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bewell.ort.org.il/&#1502;&#1495;&#1513;&#1489;&#1493;&#1503;-&#1510;&#1506;&#1491;&#1497;&#1501;/" TargetMode="External"/><Relationship Id="rId1" Type="http://schemas.openxmlformats.org/officeDocument/2006/relationships/slideLayout" Target="../slideLayouts/slideLayout9.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hyperlink" Target="https://www.youtube.com/watch?v=SByymar3bds" TargetMode="Externa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2.tmp"/><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image" Target="../media/image5.jpg"/><Relationship Id="rId5" Type="http://schemas.openxmlformats.org/officeDocument/2006/relationships/hyperlink" Target="https://www.youtube.com/watch?v=SByymar3bds" TargetMode="Externa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p:nvPr/>
        </p:nvSpPr>
        <p:spPr>
          <a:xfrm>
            <a:off x="311700" y="519150"/>
            <a:ext cx="8520600" cy="2052600"/>
          </a:xfrm>
          <a:prstGeom prst="rect">
            <a:avLst/>
          </a:prstGeom>
          <a:noFill/>
          <a:ln>
            <a:noFill/>
          </a:ln>
        </p:spPr>
        <p:txBody>
          <a:bodyPr spcFirstLastPara="1" wrap="square" lIns="91425" tIns="91425" rIns="91425" bIns="91425" anchor="b" anchorCtr="0">
            <a:noAutofit/>
          </a:bodyPr>
          <a:lstStyle/>
          <a:p>
            <a:pPr lvl="0" algn="ctr" rtl="1"/>
            <a:r>
              <a:rPr lang="he-IL" sz="5400" b="1" dirty="0" smtClean="0"/>
              <a:t>זזים פה</a:t>
            </a:r>
            <a:endParaRPr lang="he-IL" sz="52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 Placeholder 3"/>
              <p:cNvSpPr>
                <a:spLocks noGrp="1"/>
              </p:cNvSpPr>
              <p:nvPr>
                <p:ph type="body" sz="half" idx="2"/>
              </p:nvPr>
            </p:nvSpPr>
            <p:spPr>
              <a:xfrm>
                <a:off x="3315596" y="1362049"/>
                <a:ext cx="5700987" cy="1884206"/>
              </a:xfrm>
            </p:spPr>
            <p:txBody>
              <a:bodyPr>
                <a:noAutofit/>
              </a:bodyPr>
              <a:lstStyle/>
              <a:p>
                <a:pPr fontAlgn="base"/>
                <a:r>
                  <a:rPr lang="he-IL" sz="1800" b="1" dirty="0" smtClean="0"/>
                  <a:t>נחשו/העריכו</a:t>
                </a:r>
              </a:p>
              <a:p>
                <a:pPr fontAlgn="base"/>
                <a:r>
                  <a:rPr lang="he-IL" sz="1800" b="1" dirty="0"/>
                  <a:t>ממה נפיק יותר תועלת מבחינת פעילות לב-ריאה?</a:t>
                </a:r>
                <a:endParaRPr lang="he-IL" sz="1800" dirty="0"/>
              </a:p>
              <a:p>
                <a:endParaRPr lang="he-IL" sz="1800" dirty="0" smtClean="0"/>
              </a:p>
              <a:p>
                <a:r>
                  <a:rPr lang="he-IL" sz="1800" dirty="0" smtClean="0"/>
                  <a:t>א</a:t>
                </a:r>
                <a:r>
                  <a:rPr lang="he-IL" sz="1800" dirty="0"/>
                  <a:t>.  10 דקות מתיחות </a:t>
                </a:r>
              </a:p>
              <a:p>
                <a:r>
                  <a:rPr lang="he-IL" sz="1800" dirty="0" smtClean="0">
                    <a:solidFill>
                      <a:srgbClr val="00863D"/>
                    </a:solidFill>
                  </a:rPr>
                  <a:t>ב.  10 דקות באולינג  (1 דקת באולינג </a:t>
                </a:r>
                <a14:m>
                  <m:oMath xmlns:m="http://schemas.openxmlformats.org/officeDocument/2006/math">
                    <m:r>
                      <a:rPr lang="he-IL" sz="1800" i="1" smtClean="0">
                        <a:solidFill>
                          <a:srgbClr val="00863D"/>
                        </a:solidFill>
                        <a:latin typeface="Cambria Math" panose="02040503050406030204" pitchFamily="18" charset="0"/>
                        <a:ea typeface="Cambria Math" panose="02040503050406030204" pitchFamily="18" charset="0"/>
                      </a:rPr>
                      <m:t>≈</m:t>
                    </m:r>
                  </m:oMath>
                </a14:m>
                <a:r>
                  <a:rPr lang="he-IL" sz="1800" dirty="0" smtClean="0">
                    <a:solidFill>
                      <a:srgbClr val="00863D"/>
                    </a:solidFill>
                  </a:rPr>
                  <a:t> 13 דקות של מתיחות)</a:t>
                </a:r>
              </a:p>
              <a:p>
                <a:pPr fontAlgn="base"/>
                <a:r>
                  <a:rPr lang="he-IL" sz="1800" dirty="0"/>
                  <a:t/>
                </a:r>
                <a:br>
                  <a:rPr lang="he-IL" sz="1800" dirty="0"/>
                </a:br>
                <a:r>
                  <a:rPr lang="he-IL" sz="1800" dirty="0"/>
                  <a:t/>
                </a:r>
                <a:br>
                  <a:rPr lang="he-IL" sz="1800" dirty="0"/>
                </a:br>
                <a:endParaRPr lang="he-IL" sz="1800" dirty="0"/>
              </a:p>
              <a:p>
                <a:endParaRPr lang="he-IL" sz="1800" dirty="0" smtClean="0"/>
              </a:p>
              <a:p>
                <a:pPr lvl="1"/>
                <a:endParaRPr lang="he-IL" sz="1800" dirty="0"/>
              </a:p>
            </p:txBody>
          </p:sp>
        </mc:Choice>
        <mc:Fallback xmlns="">
          <p:sp>
            <p:nvSpPr>
              <p:cNvPr id="4" name="Text Placeholder 3"/>
              <p:cNvSpPr>
                <a:spLocks noGrp="1" noRot="1" noChangeAspect="1" noMove="1" noResize="1" noEditPoints="1" noAdjustHandles="1" noChangeArrowheads="1" noChangeShapeType="1" noTextEdit="1"/>
              </p:cNvSpPr>
              <p:nvPr>
                <p:ph type="body" sz="half" idx="2"/>
              </p:nvPr>
            </p:nvSpPr>
            <p:spPr>
              <a:xfrm>
                <a:off x="3315596" y="1362049"/>
                <a:ext cx="5700987" cy="1884206"/>
              </a:xfrm>
              <a:blipFill rotWithShape="0">
                <a:blip r:embed="rId2"/>
                <a:stretch>
                  <a:fillRect l="-535" t="-1613" r="-856" b="-4194"/>
                </a:stretch>
              </a:blipFill>
            </p:spPr>
            <p:txBody>
              <a:bodyPr/>
              <a:lstStyle/>
              <a:p>
                <a:r>
                  <a:rPr lang="en-US">
                    <a:noFill/>
                  </a:rPr>
                  <a:t> </a:t>
                </a:r>
              </a:p>
            </p:txBody>
          </p:sp>
        </mc:Fallback>
      </mc:AlternateContent>
      <p:sp>
        <p:nvSpPr>
          <p:cNvPr id="5" name="Title 1"/>
          <p:cNvSpPr txBox="1">
            <a:spLocks/>
          </p:cNvSpPr>
          <p:nvPr/>
        </p:nvSpPr>
        <p:spPr>
          <a:xfrm>
            <a:off x="0" y="17860"/>
            <a:ext cx="9016583" cy="994172"/>
          </a:xfrm>
          <a:prstGeom prst="rect">
            <a:avLst/>
          </a:prstGeom>
        </p:spPr>
        <p:txBody>
          <a:bodyPr vert="horz" lIns="91440" tIns="45720" rIns="91440" bIns="45720" rtlCol="1" anchor="ctr">
            <a:normAutofit fontScale="97500"/>
          </a:bodyPr>
          <a:lstStyle>
            <a:lvl1pPr algn="r" defTabSz="685800" rtl="1" eaLnBrk="1" latinLnBrk="0" hangingPunct="1">
              <a:lnSpc>
                <a:spcPct val="90000"/>
              </a:lnSpc>
              <a:spcBef>
                <a:spcPct val="0"/>
              </a:spcBef>
              <a:buNone/>
              <a:defRPr sz="2400" kern="1200">
                <a:solidFill>
                  <a:schemeClr val="bg1"/>
                </a:solidFill>
                <a:latin typeface="+mj-lt"/>
                <a:ea typeface="+mj-ea"/>
                <a:cs typeface="+mj-cs"/>
              </a:defRPr>
            </a:lvl1pPr>
          </a:lstStyle>
          <a:p>
            <a:pPr>
              <a:buClrTx/>
              <a:buFontTx/>
            </a:pPr>
            <a:r>
              <a:rPr lang="he-IL" sz="3300" dirty="0"/>
              <a:t>מה שווה יותר? </a:t>
            </a:r>
            <a:endParaRPr lang="en-US" sz="3300" dirty="0"/>
          </a:p>
        </p:txBody>
      </p:sp>
      <p:sp>
        <p:nvSpPr>
          <p:cNvPr id="6" name="Rectangle 5"/>
          <p:cNvSpPr/>
          <p:nvPr/>
        </p:nvSpPr>
        <p:spPr>
          <a:xfrm>
            <a:off x="0" y="3741071"/>
            <a:ext cx="9143999" cy="584775"/>
          </a:xfrm>
          <a:prstGeom prst="rect">
            <a:avLst/>
          </a:prstGeom>
          <a:solidFill>
            <a:schemeClr val="accent6">
              <a:lumMod val="40000"/>
              <a:lumOff val="60000"/>
              <a:alpha val="29020"/>
            </a:schemeClr>
          </a:solidFill>
        </p:spPr>
        <p:txBody>
          <a:bodyPr wrap="square">
            <a:spAutoFit/>
          </a:bodyPr>
          <a:lstStyle/>
          <a:p>
            <a:pPr algn="ctr" rtl="1"/>
            <a:r>
              <a:rPr lang="he-IL" sz="1600" dirty="0"/>
              <a:t>מתיחות אמנם אינן תורמות לנו הרבה למרכיב לב־ריאה, אך צריך </a:t>
            </a:r>
            <a:r>
              <a:rPr lang="he-IL" sz="1600" dirty="0" smtClean="0"/>
              <a:t>לא להזניח </a:t>
            </a:r>
            <a:r>
              <a:rPr lang="he-IL" sz="1600" dirty="0"/>
              <a:t>את שאר מרכיבי </a:t>
            </a:r>
            <a:r>
              <a:rPr lang="he-IL" sz="1600" dirty="0" smtClean="0"/>
              <a:t>הכושר. </a:t>
            </a:r>
            <a:r>
              <a:rPr lang="en-US" sz="1600" dirty="0" smtClean="0"/>
              <a:t/>
            </a:r>
            <a:br>
              <a:rPr lang="en-US" sz="1600" dirty="0" smtClean="0"/>
            </a:br>
            <a:r>
              <a:rPr lang="he-IL" sz="1600" dirty="0" smtClean="0"/>
              <a:t>מתיחות </a:t>
            </a:r>
            <a:r>
              <a:rPr lang="he-IL" sz="1600" dirty="0"/>
              <a:t>חשובות מאד מבחינת </a:t>
            </a:r>
            <a:r>
              <a:rPr lang="he-IL" sz="1600" dirty="0" smtClean="0"/>
              <a:t>הגמישות, בעוד </a:t>
            </a:r>
            <a:r>
              <a:rPr lang="he-IL" sz="1600" dirty="0"/>
              <a:t>שבאולינג יכול לתרום לשיווי משקל </a:t>
            </a:r>
            <a:r>
              <a:rPr lang="he-IL" sz="1600" dirty="0" smtClean="0"/>
              <a:t>וקואורדינציה.</a:t>
            </a:r>
            <a:endParaRPr lang="he-IL" sz="1600" dirty="0"/>
          </a:p>
        </p:txBody>
      </p:sp>
    </p:spTree>
    <p:extLst>
      <p:ext uri="{BB962C8B-B14F-4D97-AF65-F5344CB8AC3E}">
        <p14:creationId xmlns:p14="http://schemas.microsoft.com/office/powerpoint/2010/main" val="26234999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3455201" y="1312441"/>
            <a:ext cx="5561382" cy="1884206"/>
          </a:xfrm>
        </p:spPr>
        <p:txBody>
          <a:bodyPr>
            <a:noAutofit/>
          </a:bodyPr>
          <a:lstStyle/>
          <a:p>
            <a:pPr fontAlgn="base"/>
            <a:r>
              <a:rPr lang="he-IL" sz="1800" b="1" dirty="0" smtClean="0"/>
              <a:t>נחשו/העריכו</a:t>
            </a:r>
          </a:p>
          <a:p>
            <a:pPr fontAlgn="base"/>
            <a:r>
              <a:rPr lang="he-IL" sz="1800" b="1" dirty="0" smtClean="0"/>
              <a:t>כשעולים </a:t>
            </a:r>
            <a:r>
              <a:rPr lang="he-IL" sz="1800" b="1" dirty="0"/>
              <a:t>במדרגות בקצב בינוני במקום בקצב איטי, פי כמה נפיק יותר תועלת בפעילות לב-ריאה</a:t>
            </a:r>
            <a:r>
              <a:rPr lang="he-IL" sz="1800" b="1" dirty="0" smtClean="0"/>
              <a:t>?</a:t>
            </a:r>
          </a:p>
          <a:p>
            <a:pPr fontAlgn="base"/>
            <a:endParaRPr lang="he-IL" sz="1800" dirty="0"/>
          </a:p>
          <a:p>
            <a:r>
              <a:rPr lang="he-IL" sz="1800" dirty="0"/>
              <a:t>א. פי 2</a:t>
            </a:r>
          </a:p>
          <a:p>
            <a:r>
              <a:rPr lang="he-IL" sz="1800" dirty="0"/>
              <a:t>ב. פי 4</a:t>
            </a:r>
          </a:p>
          <a:p>
            <a:r>
              <a:rPr lang="he-IL" sz="1800" dirty="0"/>
              <a:t/>
            </a:r>
            <a:br>
              <a:rPr lang="he-IL" sz="1800" dirty="0"/>
            </a:br>
            <a:endParaRPr lang="he-IL" sz="1800" dirty="0" smtClean="0"/>
          </a:p>
          <a:p>
            <a:pPr fontAlgn="base"/>
            <a:r>
              <a:rPr lang="he-IL" sz="1800" dirty="0"/>
              <a:t/>
            </a:r>
            <a:br>
              <a:rPr lang="he-IL" sz="1800" dirty="0"/>
            </a:br>
            <a:r>
              <a:rPr lang="he-IL" sz="1800" dirty="0"/>
              <a:t/>
            </a:r>
            <a:br>
              <a:rPr lang="he-IL" sz="1800" dirty="0"/>
            </a:br>
            <a:endParaRPr lang="he-IL" sz="1800" dirty="0"/>
          </a:p>
          <a:p>
            <a:endParaRPr lang="he-IL" sz="1800" dirty="0" smtClean="0"/>
          </a:p>
          <a:p>
            <a:pPr lvl="1"/>
            <a:endParaRPr lang="he-IL" sz="1800" dirty="0"/>
          </a:p>
        </p:txBody>
      </p:sp>
      <p:sp>
        <p:nvSpPr>
          <p:cNvPr id="5" name="Title 1"/>
          <p:cNvSpPr txBox="1">
            <a:spLocks/>
          </p:cNvSpPr>
          <p:nvPr/>
        </p:nvSpPr>
        <p:spPr>
          <a:xfrm>
            <a:off x="0" y="17860"/>
            <a:ext cx="9016583" cy="994172"/>
          </a:xfrm>
          <a:prstGeom prst="rect">
            <a:avLst/>
          </a:prstGeom>
        </p:spPr>
        <p:txBody>
          <a:bodyPr vert="horz" lIns="91440" tIns="45720" rIns="91440" bIns="45720" rtlCol="1" anchor="ctr">
            <a:normAutofit fontScale="97500"/>
          </a:bodyPr>
          <a:lstStyle>
            <a:lvl1pPr algn="r" defTabSz="685800" rtl="1" eaLnBrk="1" latinLnBrk="0" hangingPunct="1">
              <a:lnSpc>
                <a:spcPct val="90000"/>
              </a:lnSpc>
              <a:spcBef>
                <a:spcPct val="0"/>
              </a:spcBef>
              <a:buNone/>
              <a:defRPr sz="2400" kern="1200">
                <a:solidFill>
                  <a:schemeClr val="bg1"/>
                </a:solidFill>
                <a:latin typeface="+mj-lt"/>
                <a:ea typeface="+mj-ea"/>
                <a:cs typeface="+mj-cs"/>
              </a:defRPr>
            </a:lvl1pPr>
          </a:lstStyle>
          <a:p>
            <a:pPr>
              <a:buClrTx/>
              <a:buFontTx/>
            </a:pPr>
            <a:r>
              <a:rPr lang="he-IL" sz="3300" dirty="0"/>
              <a:t>מה שווה יותר? </a:t>
            </a:r>
            <a:endParaRPr lang="en-US" sz="3300" dirty="0"/>
          </a:p>
        </p:txBody>
      </p:sp>
      <p:sp>
        <p:nvSpPr>
          <p:cNvPr id="6" name="TextBox 5"/>
          <p:cNvSpPr txBox="1"/>
          <p:nvPr/>
        </p:nvSpPr>
        <p:spPr>
          <a:xfrm>
            <a:off x="3084798" y="5206281"/>
            <a:ext cx="1821820" cy="523220"/>
          </a:xfrm>
          <a:prstGeom prst="rect">
            <a:avLst/>
          </a:prstGeom>
          <a:noFill/>
        </p:spPr>
        <p:txBody>
          <a:bodyPr wrap="square" rtlCol="0">
            <a:spAutoFit/>
          </a:bodyPr>
          <a:lstStyle/>
          <a:p>
            <a:r>
              <a:rPr lang="he-IL" dirty="0" smtClean="0">
                <a:solidFill>
                  <a:srgbClr val="FF0000"/>
                </a:solidFill>
              </a:rPr>
              <a:t>תמונת אילוסטרציה:</a:t>
            </a:r>
            <a:r>
              <a:rPr lang="en-US" dirty="0" smtClean="0">
                <a:solidFill>
                  <a:srgbClr val="FF0000"/>
                </a:solidFill>
              </a:rPr>
              <a:t> </a:t>
            </a:r>
            <a:r>
              <a:rPr lang="he-IL" dirty="0" smtClean="0">
                <a:solidFill>
                  <a:srgbClr val="FF0000"/>
                </a:solidFill>
              </a:rPr>
              <a:t>מדרגות</a:t>
            </a:r>
            <a:endParaRPr lang="en-US" dirty="0">
              <a:solidFill>
                <a:srgbClr val="FF0000"/>
              </a:solidFill>
            </a:endParaRPr>
          </a:p>
        </p:txBody>
      </p:sp>
      <p:pic>
        <p:nvPicPr>
          <p:cNvPr id="3" name="תמונה 2"/>
          <p:cNvPicPr>
            <a:picLocks noChangeAspect="1"/>
          </p:cNvPicPr>
          <p:nvPr/>
        </p:nvPicPr>
        <p:blipFill rotWithShape="1">
          <a:blip r:embed="rId2">
            <a:extLst>
              <a:ext uri="{28A0092B-C50C-407E-A947-70E740481C1C}">
                <a14:useLocalDpi xmlns:a14="http://schemas.microsoft.com/office/drawing/2010/main" val="0"/>
              </a:ext>
            </a:extLst>
          </a:blip>
          <a:srcRect l="432" t="-9930" r="-432" b="9930"/>
          <a:stretch/>
        </p:blipFill>
        <p:spPr>
          <a:xfrm>
            <a:off x="1135087" y="1885071"/>
            <a:ext cx="3258429" cy="3258429"/>
          </a:xfrm>
          <a:prstGeom prst="rect">
            <a:avLst/>
          </a:prstGeom>
        </p:spPr>
      </p:pic>
    </p:spTree>
    <p:extLst>
      <p:ext uri="{BB962C8B-B14F-4D97-AF65-F5344CB8AC3E}">
        <p14:creationId xmlns:p14="http://schemas.microsoft.com/office/powerpoint/2010/main" val="30649584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3455201" y="1298745"/>
            <a:ext cx="5561382" cy="1884206"/>
          </a:xfrm>
        </p:spPr>
        <p:txBody>
          <a:bodyPr>
            <a:noAutofit/>
          </a:bodyPr>
          <a:lstStyle/>
          <a:p>
            <a:pPr fontAlgn="base"/>
            <a:r>
              <a:rPr lang="he-IL" sz="1800" b="1" dirty="0" smtClean="0"/>
              <a:t>נחשו/העריכו</a:t>
            </a:r>
          </a:p>
          <a:p>
            <a:pPr fontAlgn="base"/>
            <a:r>
              <a:rPr lang="he-IL" sz="1800" b="1" dirty="0" smtClean="0"/>
              <a:t>כשעולים </a:t>
            </a:r>
            <a:r>
              <a:rPr lang="he-IL" sz="1800" b="1" dirty="0"/>
              <a:t>במדרגות בקצב בינוני במקום בקצב איטי, פי כמה נפיק יותר תועלת בפעילות לב-ריאה</a:t>
            </a:r>
            <a:r>
              <a:rPr lang="he-IL" sz="1800" b="1" dirty="0" smtClean="0"/>
              <a:t>?</a:t>
            </a:r>
          </a:p>
          <a:p>
            <a:pPr fontAlgn="base"/>
            <a:endParaRPr lang="he-IL" sz="1800" dirty="0"/>
          </a:p>
          <a:p>
            <a:r>
              <a:rPr lang="he-IL" sz="1800" dirty="0">
                <a:solidFill>
                  <a:srgbClr val="00863D"/>
                </a:solidFill>
              </a:rPr>
              <a:t>א. פי </a:t>
            </a:r>
            <a:r>
              <a:rPr lang="he-IL" sz="1800" dirty="0" smtClean="0">
                <a:solidFill>
                  <a:srgbClr val="00863D"/>
                </a:solidFill>
              </a:rPr>
              <a:t>2</a:t>
            </a:r>
            <a:endParaRPr lang="he-IL" sz="1800" dirty="0">
              <a:solidFill>
                <a:srgbClr val="00863D"/>
              </a:solidFill>
            </a:endParaRPr>
          </a:p>
          <a:p>
            <a:r>
              <a:rPr lang="he-IL" sz="1800" dirty="0"/>
              <a:t>ב. פי 4</a:t>
            </a:r>
          </a:p>
          <a:p>
            <a:r>
              <a:rPr lang="he-IL" sz="1800" dirty="0"/>
              <a:t/>
            </a:r>
            <a:br>
              <a:rPr lang="he-IL" sz="1800" dirty="0"/>
            </a:br>
            <a:endParaRPr lang="he-IL" sz="1800" dirty="0" smtClean="0"/>
          </a:p>
          <a:p>
            <a:pPr fontAlgn="base"/>
            <a:r>
              <a:rPr lang="he-IL" sz="1800" dirty="0"/>
              <a:t/>
            </a:r>
            <a:br>
              <a:rPr lang="he-IL" sz="1800" dirty="0"/>
            </a:br>
            <a:r>
              <a:rPr lang="he-IL" sz="1800" dirty="0"/>
              <a:t/>
            </a:r>
            <a:br>
              <a:rPr lang="he-IL" sz="1800" dirty="0"/>
            </a:br>
            <a:endParaRPr lang="he-IL" sz="1800" dirty="0"/>
          </a:p>
          <a:p>
            <a:endParaRPr lang="he-IL" sz="1800" dirty="0" smtClean="0"/>
          </a:p>
          <a:p>
            <a:pPr lvl="1"/>
            <a:endParaRPr lang="he-IL" sz="1800" dirty="0"/>
          </a:p>
        </p:txBody>
      </p:sp>
      <p:sp>
        <p:nvSpPr>
          <p:cNvPr id="5" name="Title 1"/>
          <p:cNvSpPr txBox="1">
            <a:spLocks/>
          </p:cNvSpPr>
          <p:nvPr/>
        </p:nvSpPr>
        <p:spPr>
          <a:xfrm>
            <a:off x="0" y="17860"/>
            <a:ext cx="9016583" cy="994172"/>
          </a:xfrm>
          <a:prstGeom prst="rect">
            <a:avLst/>
          </a:prstGeom>
        </p:spPr>
        <p:txBody>
          <a:bodyPr vert="horz" lIns="91440" tIns="45720" rIns="91440" bIns="45720" rtlCol="1" anchor="ctr">
            <a:normAutofit fontScale="97500"/>
          </a:bodyPr>
          <a:lstStyle>
            <a:lvl1pPr algn="r" defTabSz="685800" rtl="1" eaLnBrk="1" latinLnBrk="0" hangingPunct="1">
              <a:lnSpc>
                <a:spcPct val="90000"/>
              </a:lnSpc>
              <a:spcBef>
                <a:spcPct val="0"/>
              </a:spcBef>
              <a:buNone/>
              <a:defRPr sz="2400" kern="1200">
                <a:solidFill>
                  <a:schemeClr val="bg1"/>
                </a:solidFill>
                <a:latin typeface="+mj-lt"/>
                <a:ea typeface="+mj-ea"/>
                <a:cs typeface="+mj-cs"/>
              </a:defRPr>
            </a:lvl1pPr>
          </a:lstStyle>
          <a:p>
            <a:pPr>
              <a:buClrTx/>
              <a:buFontTx/>
            </a:pPr>
            <a:r>
              <a:rPr lang="he-IL" sz="3300" dirty="0"/>
              <a:t>מה שווה יותר? </a:t>
            </a:r>
            <a:endParaRPr lang="en-US" sz="3300" dirty="0"/>
          </a:p>
        </p:txBody>
      </p:sp>
      <p:sp>
        <p:nvSpPr>
          <p:cNvPr id="6" name="Rectangle 5"/>
          <p:cNvSpPr/>
          <p:nvPr/>
        </p:nvSpPr>
        <p:spPr>
          <a:xfrm>
            <a:off x="1" y="3607428"/>
            <a:ext cx="9143999" cy="830997"/>
          </a:xfrm>
          <a:prstGeom prst="rect">
            <a:avLst/>
          </a:prstGeom>
          <a:solidFill>
            <a:schemeClr val="accent6">
              <a:lumMod val="40000"/>
              <a:lumOff val="60000"/>
              <a:alpha val="29020"/>
            </a:schemeClr>
          </a:solidFill>
        </p:spPr>
        <p:txBody>
          <a:bodyPr wrap="square">
            <a:spAutoFit/>
          </a:bodyPr>
          <a:lstStyle/>
          <a:p>
            <a:pPr algn="ctr" rtl="1"/>
            <a:r>
              <a:rPr lang="he-IL" sz="1600" dirty="0"/>
              <a:t>טיפוס </a:t>
            </a:r>
            <a:r>
              <a:rPr lang="he-IL" sz="1600" dirty="0" smtClean="0"/>
              <a:t>מדרגות בקצב </a:t>
            </a:r>
            <a:r>
              <a:rPr lang="he-IL" sz="1600" dirty="0"/>
              <a:t>בינוני במשך דקה במדרגות שווה ערך להליכה של 180 </a:t>
            </a:r>
            <a:r>
              <a:rPr lang="he-IL" sz="1600" dirty="0" smtClean="0"/>
              <a:t>צעדים</a:t>
            </a:r>
          </a:p>
          <a:p>
            <a:pPr algn="ctr" rtl="1"/>
            <a:r>
              <a:rPr lang="he-IL" sz="1600" dirty="0" smtClean="0"/>
              <a:t>טיפוס מדרגות בקצב </a:t>
            </a:r>
            <a:r>
              <a:rPr lang="he-IL" sz="1600" dirty="0"/>
              <a:t>איטי במשך דקה שווה ערך להליכה של 90 </a:t>
            </a:r>
            <a:r>
              <a:rPr lang="he-IL" sz="1600" dirty="0" smtClean="0"/>
              <a:t>צעדים</a:t>
            </a:r>
          </a:p>
          <a:p>
            <a:pPr algn="ctr" rtl="1"/>
            <a:r>
              <a:rPr lang="he-IL" sz="1600" dirty="0" smtClean="0"/>
              <a:t>לפעמים </a:t>
            </a:r>
            <a:r>
              <a:rPr lang="he-IL" sz="1600" dirty="0"/>
              <a:t>שינוי קטן יכול להתבטא בהבדל גדול מבחינת השפעה על המרכיב האירובי</a:t>
            </a:r>
            <a:r>
              <a:rPr lang="he-IL" sz="1600" b="1" dirty="0"/>
              <a:t>. </a:t>
            </a:r>
            <a:endParaRPr lang="he-IL" sz="1600" dirty="0"/>
          </a:p>
        </p:txBody>
      </p:sp>
    </p:spTree>
    <p:extLst>
      <p:ext uri="{BB962C8B-B14F-4D97-AF65-F5344CB8AC3E}">
        <p14:creationId xmlns:p14="http://schemas.microsoft.com/office/powerpoint/2010/main" val="19255960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7860"/>
            <a:ext cx="9016583" cy="994172"/>
          </a:xfrm>
          <a:prstGeom prst="rect">
            <a:avLst/>
          </a:prstGeom>
        </p:spPr>
        <p:txBody>
          <a:bodyPr vert="horz" lIns="91440" tIns="45720" rIns="91440" bIns="45720" rtlCol="1" anchor="ctr">
            <a:normAutofit fontScale="97500"/>
          </a:bodyPr>
          <a:lstStyle>
            <a:lvl1pPr algn="r" defTabSz="685800" rtl="1" eaLnBrk="1" latinLnBrk="0" hangingPunct="1">
              <a:lnSpc>
                <a:spcPct val="90000"/>
              </a:lnSpc>
              <a:spcBef>
                <a:spcPct val="0"/>
              </a:spcBef>
              <a:buNone/>
              <a:defRPr sz="2400" kern="1200">
                <a:solidFill>
                  <a:schemeClr val="bg1"/>
                </a:solidFill>
                <a:latin typeface="+mj-lt"/>
                <a:ea typeface="+mj-ea"/>
                <a:cs typeface="+mj-cs"/>
              </a:defRPr>
            </a:lvl1pPr>
          </a:lstStyle>
          <a:p>
            <a:pPr>
              <a:buClrTx/>
              <a:buFontTx/>
            </a:pPr>
            <a:r>
              <a:rPr lang="he-IL" sz="3300" dirty="0"/>
              <a:t>מה שווה יותר? </a:t>
            </a:r>
            <a:endParaRPr lang="en-US" sz="3300" dirty="0"/>
          </a:p>
        </p:txBody>
      </p:sp>
      <p:sp>
        <p:nvSpPr>
          <p:cNvPr id="7" name="Text Placeholder 6"/>
          <p:cNvSpPr>
            <a:spLocks noGrp="1"/>
          </p:cNvSpPr>
          <p:nvPr>
            <p:ph type="body" sz="half" idx="2"/>
          </p:nvPr>
        </p:nvSpPr>
        <p:spPr>
          <a:xfrm>
            <a:off x="2022470" y="1456765"/>
            <a:ext cx="6994113" cy="2267287"/>
          </a:xfrm>
          <a:prstGeom prst="rect">
            <a:avLst/>
          </a:prstGeom>
        </p:spPr>
        <p:txBody>
          <a:bodyPr wrap="square">
            <a:spAutoFit/>
          </a:bodyPr>
          <a:lstStyle/>
          <a:p>
            <a:r>
              <a:rPr lang="he-IL" sz="1600" b="1" dirty="0" smtClean="0">
                <a:solidFill>
                  <a:srgbClr val="434343"/>
                </a:solidFill>
                <a:latin typeface="Arial" panose="020B0604020202020204" pitchFamily="34" charset="0"/>
              </a:rPr>
              <a:t>במקום למדוד </a:t>
            </a:r>
            <a:r>
              <a:rPr lang="he-IL" sz="1600" b="1" dirty="0">
                <a:solidFill>
                  <a:srgbClr val="434343"/>
                </a:solidFill>
                <a:latin typeface="Arial" panose="020B0604020202020204" pitchFamily="34" charset="0"/>
              </a:rPr>
              <a:t>פעילות סיבולת לב ריאה </a:t>
            </a:r>
            <a:r>
              <a:rPr lang="he-IL" sz="1600" b="1" dirty="0" smtClean="0">
                <a:solidFill>
                  <a:srgbClr val="434343"/>
                </a:solidFill>
                <a:latin typeface="Arial" panose="020B0604020202020204" pitchFamily="34" charset="0"/>
              </a:rPr>
              <a:t>לפי מספר </a:t>
            </a:r>
            <a:r>
              <a:rPr lang="he-IL" sz="1600" b="1" dirty="0">
                <a:solidFill>
                  <a:srgbClr val="434343"/>
                </a:solidFill>
                <a:latin typeface="Arial" panose="020B0604020202020204" pitchFamily="34" charset="0"/>
              </a:rPr>
              <a:t>הקלוריות הנשרפות </a:t>
            </a:r>
            <a:r>
              <a:rPr lang="he-IL" sz="1600" b="1" dirty="0" smtClean="0">
                <a:solidFill>
                  <a:srgbClr val="434343"/>
                </a:solidFill>
                <a:latin typeface="Arial" panose="020B0604020202020204" pitchFamily="34" charset="0"/>
              </a:rPr>
              <a:t>בה, ניתן </a:t>
            </a:r>
            <a:r>
              <a:rPr lang="he-IL" sz="1600" b="1" dirty="0">
                <a:solidFill>
                  <a:srgbClr val="434343"/>
                </a:solidFill>
                <a:latin typeface="Arial" panose="020B0604020202020204" pitchFamily="34" charset="0"/>
              </a:rPr>
              <a:t>להשוות את הפעילות למשהו מוכר כמו הליכה. </a:t>
            </a:r>
            <a:endParaRPr lang="he-IL" sz="1600" b="1" dirty="0" smtClean="0">
              <a:solidFill>
                <a:srgbClr val="434343"/>
              </a:solidFill>
              <a:latin typeface="Arial" panose="020B0604020202020204" pitchFamily="34" charset="0"/>
            </a:endParaRPr>
          </a:p>
          <a:p>
            <a:endParaRPr lang="he-IL" dirty="0" smtClean="0">
              <a:solidFill>
                <a:srgbClr val="434343"/>
              </a:solidFill>
              <a:latin typeface="Arial" panose="020B0604020202020204" pitchFamily="34" charset="0"/>
            </a:endParaRPr>
          </a:p>
          <a:p>
            <a:r>
              <a:rPr lang="he-IL" sz="1600" dirty="0" smtClean="0">
                <a:solidFill>
                  <a:srgbClr val="434343"/>
                </a:solidFill>
                <a:latin typeface="Arial" panose="020B0604020202020204" pitchFamily="34" charset="0"/>
              </a:rPr>
              <a:t>"</a:t>
            </a:r>
            <a:r>
              <a:rPr lang="he-IL" sz="1600" dirty="0">
                <a:solidFill>
                  <a:srgbClr val="434343"/>
                </a:solidFill>
                <a:latin typeface="Arial" panose="020B0604020202020204" pitchFamily="34" charset="0"/>
              </a:rPr>
              <a:t>שווה ערך </a:t>
            </a:r>
            <a:r>
              <a:rPr lang="he-IL" sz="1600" dirty="0" smtClean="0">
                <a:solidFill>
                  <a:srgbClr val="434343"/>
                </a:solidFill>
                <a:latin typeface="Arial" panose="020B0604020202020204" pitchFamily="34" charset="0"/>
              </a:rPr>
              <a:t>לצעדים": </a:t>
            </a:r>
            <a:r>
              <a:rPr lang="he-IL" sz="1600" dirty="0">
                <a:solidFill>
                  <a:srgbClr val="434343"/>
                </a:solidFill>
                <a:latin typeface="Arial" panose="020B0604020202020204" pitchFamily="34" charset="0"/>
              </a:rPr>
              <a:t>כמה צעדים של הליכה רגילה שווה כל פעילות שאנו </a:t>
            </a:r>
            <a:r>
              <a:rPr lang="he-IL" sz="1600" dirty="0" smtClean="0">
                <a:solidFill>
                  <a:srgbClr val="434343"/>
                </a:solidFill>
                <a:latin typeface="Arial" panose="020B0604020202020204" pitchFamily="34" charset="0"/>
              </a:rPr>
              <a:t>מבצעים</a:t>
            </a:r>
          </a:p>
          <a:p>
            <a:pPr marL="171450" indent="93663">
              <a:buFont typeface="Arial" panose="020B0604020202020204" pitchFamily="34" charset="0"/>
              <a:buChar char="•"/>
            </a:pPr>
            <a:r>
              <a:rPr lang="he-IL" sz="1600" dirty="0" smtClean="0">
                <a:solidFill>
                  <a:srgbClr val="434343"/>
                </a:solidFill>
                <a:latin typeface="Arial" panose="020B0604020202020204" pitchFamily="34" charset="0"/>
              </a:rPr>
              <a:t>ספורט</a:t>
            </a:r>
          </a:p>
          <a:p>
            <a:pPr marL="171450" indent="93663">
              <a:buFont typeface="Arial" panose="020B0604020202020204" pitchFamily="34" charset="0"/>
              <a:buChar char="•"/>
            </a:pPr>
            <a:r>
              <a:rPr lang="he-IL" sz="1600" dirty="0" smtClean="0">
                <a:solidFill>
                  <a:srgbClr val="434343"/>
                </a:solidFill>
                <a:latin typeface="Arial" panose="020B0604020202020204" pitchFamily="34" charset="0"/>
              </a:rPr>
              <a:t>שגרה יומיומית </a:t>
            </a:r>
          </a:p>
          <a:p>
            <a:pPr marL="171450" indent="93663">
              <a:buFont typeface="Arial" panose="020B0604020202020204" pitchFamily="34" charset="0"/>
              <a:buChar char="•"/>
            </a:pPr>
            <a:r>
              <a:rPr lang="he-IL" sz="1600" dirty="0" smtClean="0">
                <a:solidFill>
                  <a:srgbClr val="434343"/>
                </a:solidFill>
                <a:latin typeface="Arial" panose="020B0604020202020204" pitchFamily="34" charset="0"/>
              </a:rPr>
              <a:t>הנאה</a:t>
            </a:r>
            <a:endParaRPr lang="en-US" sz="1600" dirty="0"/>
          </a:p>
        </p:txBody>
      </p:sp>
      <p:sp>
        <p:nvSpPr>
          <p:cNvPr id="3" name="TextBox 2"/>
          <p:cNvSpPr txBox="1"/>
          <p:nvPr/>
        </p:nvSpPr>
        <p:spPr>
          <a:xfrm>
            <a:off x="3406315" y="5141430"/>
            <a:ext cx="977221" cy="954107"/>
          </a:xfrm>
          <a:prstGeom prst="rect">
            <a:avLst/>
          </a:prstGeom>
          <a:noFill/>
        </p:spPr>
        <p:txBody>
          <a:bodyPr wrap="square" rtlCol="0">
            <a:spAutoFit/>
          </a:bodyPr>
          <a:lstStyle/>
          <a:p>
            <a:r>
              <a:rPr lang="he-IL" dirty="0" smtClean="0">
                <a:solidFill>
                  <a:srgbClr val="FF0000"/>
                </a:solidFill>
              </a:rPr>
              <a:t>תמונה באולינג עם כיתוב 10 דקות</a:t>
            </a:r>
            <a:endParaRPr lang="en-US" dirty="0">
              <a:solidFill>
                <a:srgbClr val="FF0000"/>
              </a:solidFill>
            </a:endParaRPr>
          </a:p>
        </p:txBody>
      </p:sp>
      <p:sp>
        <p:nvSpPr>
          <p:cNvPr id="8" name="TextBox 7"/>
          <p:cNvSpPr txBox="1"/>
          <p:nvPr/>
        </p:nvSpPr>
        <p:spPr>
          <a:xfrm>
            <a:off x="1570092" y="5141430"/>
            <a:ext cx="977221" cy="954107"/>
          </a:xfrm>
          <a:prstGeom prst="rect">
            <a:avLst/>
          </a:prstGeom>
          <a:noFill/>
        </p:spPr>
        <p:txBody>
          <a:bodyPr wrap="square" rtlCol="0">
            <a:spAutoFit/>
          </a:bodyPr>
          <a:lstStyle/>
          <a:p>
            <a:r>
              <a:rPr lang="he-IL" dirty="0" smtClean="0">
                <a:solidFill>
                  <a:srgbClr val="FF0000"/>
                </a:solidFill>
              </a:rPr>
              <a:t>תמונה הליכה, עם כיתוב 870 צעדים</a:t>
            </a:r>
            <a:endParaRPr lang="en-US" dirty="0">
              <a:solidFill>
                <a:srgbClr val="FF0000"/>
              </a:solidFill>
            </a:endParaRPr>
          </a:p>
        </p:txBody>
      </p:sp>
      <p:sp>
        <p:nvSpPr>
          <p:cNvPr id="9" name="TextBox 8"/>
          <p:cNvSpPr txBox="1"/>
          <p:nvPr/>
        </p:nvSpPr>
        <p:spPr>
          <a:xfrm>
            <a:off x="2770234" y="5464594"/>
            <a:ext cx="977221" cy="307777"/>
          </a:xfrm>
          <a:prstGeom prst="rect">
            <a:avLst/>
          </a:prstGeom>
          <a:noFill/>
        </p:spPr>
        <p:txBody>
          <a:bodyPr wrap="square" rtlCol="0">
            <a:spAutoFit/>
          </a:bodyPr>
          <a:lstStyle/>
          <a:p>
            <a:r>
              <a:rPr lang="he-IL" dirty="0" smtClean="0">
                <a:solidFill>
                  <a:srgbClr val="FF0000"/>
                </a:solidFill>
              </a:rPr>
              <a:t>=</a:t>
            </a:r>
            <a:endParaRPr lang="en-US" dirty="0">
              <a:solidFill>
                <a:srgbClr val="FF0000"/>
              </a:solidFill>
            </a:endParaRPr>
          </a:p>
        </p:txBody>
      </p:sp>
      <p:sp>
        <p:nvSpPr>
          <p:cNvPr id="2" name="TextBox 1"/>
          <p:cNvSpPr txBox="1"/>
          <p:nvPr/>
        </p:nvSpPr>
        <p:spPr>
          <a:xfrm>
            <a:off x="2576564" y="6195837"/>
            <a:ext cx="872519" cy="307777"/>
          </a:xfrm>
          <a:prstGeom prst="rect">
            <a:avLst/>
          </a:prstGeom>
          <a:noFill/>
        </p:spPr>
        <p:txBody>
          <a:bodyPr wrap="square" rtlCol="0">
            <a:spAutoFit/>
          </a:bodyPr>
          <a:lstStyle/>
          <a:p>
            <a:r>
              <a:rPr lang="he-IL" dirty="0" smtClean="0">
                <a:solidFill>
                  <a:srgbClr val="FF0000"/>
                </a:solidFill>
              </a:rPr>
              <a:t>חגית</a:t>
            </a:r>
            <a:endParaRPr lang="en-US" dirty="0">
              <a:solidFill>
                <a:srgbClr val="FF0000"/>
              </a:solidFill>
            </a:endParaRPr>
          </a:p>
        </p:txBody>
      </p:sp>
      <p:pic>
        <p:nvPicPr>
          <p:cNvPr id="4" name="תמונה 3"/>
          <p:cNvPicPr>
            <a:picLocks noChangeAspect="1"/>
          </p:cNvPicPr>
          <p:nvPr/>
        </p:nvPicPr>
        <p:blipFill rotWithShape="1">
          <a:blip r:embed="rId2">
            <a:extLst>
              <a:ext uri="{28A0092B-C50C-407E-A947-70E740481C1C}">
                <a14:useLocalDpi xmlns:a14="http://schemas.microsoft.com/office/drawing/2010/main" val="0"/>
              </a:ext>
            </a:extLst>
          </a:blip>
          <a:srcRect t="9796"/>
          <a:stretch/>
        </p:blipFill>
        <p:spPr>
          <a:xfrm>
            <a:off x="3943726" y="2932201"/>
            <a:ext cx="1914860" cy="1727278"/>
          </a:xfrm>
          <a:prstGeom prst="rect">
            <a:avLst/>
          </a:prstGeom>
        </p:spPr>
      </p:pic>
      <p:pic>
        <p:nvPicPr>
          <p:cNvPr id="6" name="תמונה 5"/>
          <p:cNvPicPr>
            <a:picLocks noChangeAspect="1"/>
          </p:cNvPicPr>
          <p:nvPr/>
        </p:nvPicPr>
        <p:blipFill rotWithShape="1">
          <a:blip r:embed="rId3">
            <a:extLst>
              <a:ext uri="{28A0092B-C50C-407E-A947-70E740481C1C}">
                <a14:useLocalDpi xmlns:a14="http://schemas.microsoft.com/office/drawing/2010/main" val="0"/>
              </a:ext>
            </a:extLst>
          </a:blip>
          <a:srcRect l="20509" t="45993" r="23458" b="12213"/>
          <a:stretch/>
        </p:blipFill>
        <p:spPr>
          <a:xfrm flipH="1">
            <a:off x="1285678" y="3372517"/>
            <a:ext cx="2432610" cy="1208623"/>
          </a:xfrm>
          <a:prstGeom prst="rect">
            <a:avLst/>
          </a:prstGeom>
        </p:spPr>
      </p:pic>
      <p:sp>
        <p:nvSpPr>
          <p:cNvPr id="10" name="TextBox 9"/>
          <p:cNvSpPr txBox="1"/>
          <p:nvPr/>
        </p:nvSpPr>
        <p:spPr>
          <a:xfrm>
            <a:off x="4394602" y="4598400"/>
            <a:ext cx="893193" cy="338554"/>
          </a:xfrm>
          <a:prstGeom prst="rect">
            <a:avLst/>
          </a:prstGeom>
          <a:noFill/>
        </p:spPr>
        <p:txBody>
          <a:bodyPr wrap="none" rtlCol="0">
            <a:spAutoFit/>
          </a:bodyPr>
          <a:lstStyle/>
          <a:p>
            <a:r>
              <a:rPr lang="he-IL" sz="1600" b="1" dirty="0" smtClean="0"/>
              <a:t>10 דקות</a:t>
            </a:r>
            <a:endParaRPr lang="en-US" sz="1600" b="1" dirty="0"/>
          </a:p>
        </p:txBody>
      </p:sp>
      <p:sp>
        <p:nvSpPr>
          <p:cNvPr id="11" name="TextBox 10"/>
          <p:cNvSpPr txBox="1"/>
          <p:nvPr/>
        </p:nvSpPr>
        <p:spPr>
          <a:xfrm>
            <a:off x="1886153" y="4581140"/>
            <a:ext cx="1095172" cy="338554"/>
          </a:xfrm>
          <a:prstGeom prst="rect">
            <a:avLst/>
          </a:prstGeom>
          <a:noFill/>
        </p:spPr>
        <p:txBody>
          <a:bodyPr wrap="none" rtlCol="0">
            <a:spAutoFit/>
          </a:bodyPr>
          <a:lstStyle/>
          <a:p>
            <a:r>
              <a:rPr lang="he-IL" sz="1600" b="1" dirty="0" smtClean="0"/>
              <a:t>870 צעדים</a:t>
            </a:r>
            <a:endParaRPr lang="en-US" sz="1600" b="1" dirty="0"/>
          </a:p>
        </p:txBody>
      </p:sp>
      <p:sp>
        <p:nvSpPr>
          <p:cNvPr id="12" name="TextBox 11"/>
          <p:cNvSpPr txBox="1"/>
          <p:nvPr/>
        </p:nvSpPr>
        <p:spPr>
          <a:xfrm>
            <a:off x="3500265" y="3934625"/>
            <a:ext cx="394660" cy="523220"/>
          </a:xfrm>
          <a:prstGeom prst="rect">
            <a:avLst/>
          </a:prstGeom>
          <a:noFill/>
        </p:spPr>
        <p:txBody>
          <a:bodyPr wrap="none" rtlCol="0">
            <a:spAutoFit/>
          </a:bodyPr>
          <a:lstStyle/>
          <a:p>
            <a:r>
              <a:rPr lang="he-IL" sz="2800" dirty="0" smtClean="0"/>
              <a:t>=</a:t>
            </a:r>
            <a:endParaRPr lang="en-US" sz="2800" dirty="0"/>
          </a:p>
        </p:txBody>
      </p:sp>
    </p:spTree>
    <p:extLst>
      <p:ext uri="{BB962C8B-B14F-4D97-AF65-F5344CB8AC3E}">
        <p14:creationId xmlns:p14="http://schemas.microsoft.com/office/powerpoint/2010/main" val="36471206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7860"/>
            <a:ext cx="9016583" cy="994172"/>
          </a:xfrm>
          <a:prstGeom prst="rect">
            <a:avLst/>
          </a:prstGeom>
        </p:spPr>
        <p:txBody>
          <a:bodyPr vert="horz" lIns="91440" tIns="45720" rIns="91440" bIns="45720" rtlCol="1" anchor="ctr">
            <a:normAutofit fontScale="97500"/>
          </a:bodyPr>
          <a:lstStyle>
            <a:lvl1pPr algn="r" defTabSz="685800" rtl="1" eaLnBrk="1" latinLnBrk="0" hangingPunct="1">
              <a:lnSpc>
                <a:spcPct val="90000"/>
              </a:lnSpc>
              <a:spcBef>
                <a:spcPct val="0"/>
              </a:spcBef>
              <a:buNone/>
              <a:defRPr sz="2400" kern="1200">
                <a:solidFill>
                  <a:schemeClr val="bg1"/>
                </a:solidFill>
                <a:latin typeface="+mj-lt"/>
                <a:ea typeface="+mj-ea"/>
                <a:cs typeface="+mj-cs"/>
              </a:defRPr>
            </a:lvl1pPr>
          </a:lstStyle>
          <a:p>
            <a:pPr>
              <a:buClrTx/>
              <a:buFontTx/>
            </a:pPr>
            <a:r>
              <a:rPr lang="he-IL" sz="3300" dirty="0" smtClean="0"/>
              <a:t>ספירת צעדים - הליכה</a:t>
            </a:r>
            <a:endParaRPr lang="en-US" sz="3300" dirty="0"/>
          </a:p>
        </p:txBody>
      </p:sp>
      <p:sp>
        <p:nvSpPr>
          <p:cNvPr id="4" name="Rectangle 3"/>
          <p:cNvSpPr/>
          <p:nvPr/>
        </p:nvSpPr>
        <p:spPr>
          <a:xfrm>
            <a:off x="1652522" y="1351648"/>
            <a:ext cx="7364061" cy="2769989"/>
          </a:xfrm>
          <a:prstGeom prst="rect">
            <a:avLst/>
          </a:prstGeom>
        </p:spPr>
        <p:txBody>
          <a:bodyPr wrap="square">
            <a:spAutoFit/>
          </a:bodyPr>
          <a:lstStyle/>
          <a:p>
            <a:pPr algn="r" rtl="1"/>
            <a:r>
              <a:rPr lang="he-IL" sz="1600" b="1" dirty="0">
                <a:solidFill>
                  <a:srgbClr val="434343"/>
                </a:solidFill>
                <a:latin typeface="Arial" panose="020B0604020202020204" pitchFamily="34" charset="0"/>
              </a:rPr>
              <a:t>כמה אנחנו זזים</a:t>
            </a:r>
            <a:r>
              <a:rPr lang="he-IL" sz="1600" b="1" dirty="0" smtClean="0">
                <a:solidFill>
                  <a:srgbClr val="434343"/>
                </a:solidFill>
                <a:latin typeface="Arial" panose="020B0604020202020204" pitchFamily="34" charset="0"/>
              </a:rPr>
              <a:t>?</a:t>
            </a:r>
            <a:r>
              <a:rPr lang="en-US" sz="1600" b="1" dirty="0" smtClean="0">
                <a:solidFill>
                  <a:srgbClr val="434343"/>
                </a:solidFill>
                <a:latin typeface="Arial" panose="020B0604020202020204" pitchFamily="34" charset="0"/>
              </a:rPr>
              <a:t> </a:t>
            </a:r>
            <a:r>
              <a:rPr lang="he-IL" sz="1600" b="1" dirty="0" smtClean="0">
                <a:solidFill>
                  <a:srgbClr val="434343"/>
                </a:solidFill>
                <a:latin typeface="Arial" panose="020B0604020202020204" pitchFamily="34" charset="0"/>
              </a:rPr>
              <a:t>עבור הליכה זה ממש קל - סופרים צעדים </a:t>
            </a:r>
          </a:p>
          <a:p>
            <a:pPr algn="r" rtl="1"/>
            <a:endParaRPr lang="he-IL" dirty="0" smtClean="0">
              <a:solidFill>
                <a:srgbClr val="434343"/>
              </a:solidFill>
              <a:latin typeface="Arial" panose="020B0604020202020204" pitchFamily="34" charset="0"/>
            </a:endParaRPr>
          </a:p>
          <a:p>
            <a:pPr algn="r" rtl="1">
              <a:lnSpc>
                <a:spcPct val="150000"/>
              </a:lnSpc>
            </a:pPr>
            <a:r>
              <a:rPr lang="he-IL" sz="1600" dirty="0" smtClean="0">
                <a:solidFill>
                  <a:srgbClr val="434343"/>
                </a:solidFill>
                <a:latin typeface="Arial" panose="020B0604020202020204" pitchFamily="34" charset="0"/>
              </a:rPr>
              <a:t>כדי </a:t>
            </a:r>
            <a:r>
              <a:rPr lang="he-IL" sz="1600" dirty="0">
                <a:solidFill>
                  <a:srgbClr val="434343"/>
                </a:solidFill>
                <a:latin typeface="Arial" panose="020B0604020202020204" pitchFamily="34" charset="0"/>
              </a:rPr>
              <a:t>לדעת כמה צעדים צעדנו במשך היום ניתן להשתמש </a:t>
            </a:r>
            <a:r>
              <a:rPr lang="he-IL" sz="1600" dirty="0" smtClean="0">
                <a:solidFill>
                  <a:srgbClr val="434343"/>
                </a:solidFill>
                <a:latin typeface="Arial" panose="020B0604020202020204" pitchFamily="34" charset="0"/>
              </a:rPr>
              <a:t>בכלים שונים</a:t>
            </a:r>
          </a:p>
          <a:p>
            <a:pPr marL="285750" indent="-285750" algn="r" rtl="1">
              <a:lnSpc>
                <a:spcPct val="150000"/>
              </a:lnSpc>
              <a:buFont typeface="Arial" panose="020B0604020202020204" pitchFamily="34" charset="0"/>
              <a:buChar char="•"/>
            </a:pPr>
            <a:r>
              <a:rPr lang="he-IL" sz="1600" dirty="0" smtClean="0">
                <a:solidFill>
                  <a:srgbClr val="434343"/>
                </a:solidFill>
                <a:latin typeface="Arial" panose="020B0604020202020204" pitchFamily="34" charset="0"/>
              </a:rPr>
              <a:t>באפליקציות </a:t>
            </a:r>
            <a:r>
              <a:rPr lang="he-IL" sz="1600" dirty="0">
                <a:solidFill>
                  <a:srgbClr val="434343"/>
                </a:solidFill>
                <a:latin typeface="Arial" panose="020B0604020202020204" pitchFamily="34" charset="0"/>
              </a:rPr>
              <a:t>ספירת צעדים </a:t>
            </a:r>
            <a:r>
              <a:rPr lang="he-IL" sz="1600" dirty="0" smtClean="0">
                <a:solidFill>
                  <a:srgbClr val="434343"/>
                </a:solidFill>
                <a:latin typeface="Arial" panose="020B0604020202020204" pitchFamily="34" charset="0"/>
              </a:rPr>
              <a:t>בטלפון, למשל:</a:t>
            </a:r>
          </a:p>
          <a:p>
            <a:pPr marL="719138" lvl="1" indent="-363538" algn="r" rtl="1">
              <a:lnSpc>
                <a:spcPct val="150000"/>
              </a:lnSpc>
              <a:buFont typeface="Courier New" panose="02070309020205020404" pitchFamily="49" charset="0"/>
              <a:buChar char="o"/>
            </a:pPr>
            <a:r>
              <a:rPr lang="he-IL" sz="1600" dirty="0" smtClean="0">
                <a:solidFill>
                  <a:srgbClr val="434343"/>
                </a:solidFill>
                <a:latin typeface="Arial" panose="020B0604020202020204" pitchFamily="34" charset="0"/>
              </a:rPr>
              <a:t>גוגל </a:t>
            </a:r>
            <a:r>
              <a:rPr lang="he-IL" sz="1600" dirty="0">
                <a:solidFill>
                  <a:srgbClr val="434343"/>
                </a:solidFill>
                <a:latin typeface="Arial" panose="020B0604020202020204" pitchFamily="34" charset="0"/>
              </a:rPr>
              <a:t>פיט </a:t>
            </a:r>
            <a:r>
              <a:rPr lang="en-US" sz="1600" dirty="0">
                <a:solidFill>
                  <a:srgbClr val="434343"/>
                </a:solidFill>
                <a:latin typeface="Arial" panose="020B0604020202020204" pitchFamily="34" charset="0"/>
              </a:rPr>
              <a:t>(Google Fit)</a:t>
            </a:r>
            <a:r>
              <a:rPr lang="he-IL" sz="1600" dirty="0">
                <a:solidFill>
                  <a:srgbClr val="434343"/>
                </a:solidFill>
                <a:latin typeface="Arial" panose="020B0604020202020204" pitchFamily="34" charset="0"/>
              </a:rPr>
              <a:t> באנדרואיד </a:t>
            </a:r>
          </a:p>
          <a:p>
            <a:pPr marL="719138" lvl="7" indent="-363538" algn="r" rtl="1">
              <a:lnSpc>
                <a:spcPct val="150000"/>
              </a:lnSpc>
              <a:buFont typeface="Courier New" panose="02070309020205020404" pitchFamily="49" charset="0"/>
              <a:buChar char="o"/>
            </a:pPr>
            <a:r>
              <a:rPr lang="he-IL" sz="1600" dirty="0" smtClean="0">
                <a:solidFill>
                  <a:srgbClr val="434343"/>
                </a:solidFill>
                <a:latin typeface="Arial" panose="020B0604020202020204" pitchFamily="34" charset="0"/>
              </a:rPr>
              <a:t>אפליקציית </a:t>
            </a:r>
            <a:r>
              <a:rPr lang="he-IL" sz="1600" dirty="0">
                <a:solidFill>
                  <a:srgbClr val="434343"/>
                </a:solidFill>
                <a:latin typeface="Arial" panose="020B0604020202020204" pitchFamily="34" charset="0"/>
              </a:rPr>
              <a:t>הצעדים של </a:t>
            </a:r>
            <a:r>
              <a:rPr lang="he-IL" sz="1600" dirty="0" smtClean="0">
                <a:solidFill>
                  <a:srgbClr val="434343"/>
                </a:solidFill>
                <a:latin typeface="Arial" panose="020B0604020202020204" pitchFamily="34" charset="0"/>
              </a:rPr>
              <a:t>אייפון</a:t>
            </a:r>
            <a:endParaRPr lang="he-IL" sz="1600" dirty="0" smtClean="0"/>
          </a:p>
          <a:p>
            <a:pPr marL="285750" indent="-285750" algn="r" rtl="1">
              <a:lnSpc>
                <a:spcPct val="150000"/>
              </a:lnSpc>
              <a:buFont typeface="Arial" panose="020B0604020202020204" pitchFamily="34" charset="0"/>
              <a:buChar char="•"/>
            </a:pPr>
            <a:r>
              <a:rPr lang="he-IL" sz="1600" dirty="0" smtClean="0">
                <a:solidFill>
                  <a:srgbClr val="434343"/>
                </a:solidFill>
                <a:latin typeface="Arial" panose="020B0604020202020204" pitchFamily="34" charset="0"/>
              </a:rPr>
              <a:t>במד</a:t>
            </a:r>
            <a:r>
              <a:rPr lang="he-IL" sz="1600" dirty="0" smtClean="0"/>
              <a:t> </a:t>
            </a:r>
            <a:r>
              <a:rPr lang="he-IL" sz="1600" dirty="0">
                <a:solidFill>
                  <a:srgbClr val="434343"/>
                </a:solidFill>
                <a:latin typeface="Arial" panose="020B0604020202020204" pitchFamily="34" charset="0"/>
              </a:rPr>
              <a:t>צעדים</a:t>
            </a:r>
          </a:p>
          <a:p>
            <a:pPr marL="285750" lvl="3" indent="-285750" algn="r" rtl="1">
              <a:lnSpc>
                <a:spcPct val="150000"/>
              </a:lnSpc>
              <a:buFont typeface="Arial" panose="020B0604020202020204" pitchFamily="34" charset="0"/>
              <a:buChar char="•"/>
            </a:pPr>
            <a:r>
              <a:rPr lang="he-IL" sz="1600" dirty="0" smtClean="0">
                <a:solidFill>
                  <a:srgbClr val="434343"/>
                </a:solidFill>
                <a:latin typeface="Arial" panose="020B0604020202020204" pitchFamily="34" charset="0"/>
              </a:rPr>
              <a:t>בשעונים </a:t>
            </a:r>
            <a:r>
              <a:rPr lang="he-IL" sz="1600" dirty="0">
                <a:solidFill>
                  <a:srgbClr val="434343"/>
                </a:solidFill>
                <a:latin typeface="Arial" panose="020B0604020202020204" pitchFamily="34" charset="0"/>
              </a:rPr>
              <a:t>חכמים</a:t>
            </a:r>
            <a:endParaRPr lang="en-US" sz="1600" dirty="0">
              <a:solidFill>
                <a:srgbClr val="434343"/>
              </a:solidFill>
              <a:latin typeface="Arial" panose="020B0604020202020204" pitchFamily="34" charset="0"/>
            </a:endParaRPr>
          </a:p>
        </p:txBody>
      </p:sp>
      <p:sp>
        <p:nvSpPr>
          <p:cNvPr id="6" name="TextBox 5"/>
          <p:cNvSpPr txBox="1"/>
          <p:nvPr/>
        </p:nvSpPr>
        <p:spPr>
          <a:xfrm>
            <a:off x="2986324" y="5263076"/>
            <a:ext cx="1821820" cy="523220"/>
          </a:xfrm>
          <a:prstGeom prst="rect">
            <a:avLst/>
          </a:prstGeom>
          <a:noFill/>
        </p:spPr>
        <p:txBody>
          <a:bodyPr wrap="square" rtlCol="0">
            <a:spAutoFit/>
          </a:bodyPr>
          <a:lstStyle/>
          <a:p>
            <a:r>
              <a:rPr lang="he-IL" dirty="0" smtClean="0">
                <a:solidFill>
                  <a:srgbClr val="FF0000"/>
                </a:solidFill>
              </a:rPr>
              <a:t>תמונת אילוסטרציה:</a:t>
            </a:r>
            <a:r>
              <a:rPr lang="en-US" dirty="0" smtClean="0">
                <a:solidFill>
                  <a:srgbClr val="FF0000"/>
                </a:solidFill>
              </a:rPr>
              <a:t> </a:t>
            </a:r>
            <a:r>
              <a:rPr lang="he-IL" dirty="0" smtClean="0">
                <a:solidFill>
                  <a:srgbClr val="FF0000"/>
                </a:solidFill>
              </a:rPr>
              <a:t>צעדים</a:t>
            </a:r>
            <a:endParaRPr lang="en-US" dirty="0">
              <a:solidFill>
                <a:srgbClr val="FF0000"/>
              </a:solidFill>
            </a:endParaRPr>
          </a:p>
        </p:txBody>
      </p:sp>
      <p:pic>
        <p:nvPicPr>
          <p:cNvPr id="7" name="תמונה 6"/>
          <p:cNvPicPr>
            <a:picLocks noChangeAspect="1"/>
          </p:cNvPicPr>
          <p:nvPr/>
        </p:nvPicPr>
        <p:blipFill rotWithShape="1">
          <a:blip r:embed="rId2">
            <a:extLst>
              <a:ext uri="{28A0092B-C50C-407E-A947-70E740481C1C}">
                <a14:useLocalDpi xmlns:a14="http://schemas.microsoft.com/office/drawing/2010/main" val="0"/>
              </a:ext>
            </a:extLst>
          </a:blip>
          <a:srcRect l="20509" t="45993" r="23458" b="12213"/>
          <a:stretch/>
        </p:blipFill>
        <p:spPr>
          <a:xfrm flipH="1">
            <a:off x="1805828" y="3599949"/>
            <a:ext cx="3002316" cy="1491677"/>
          </a:xfrm>
          <a:prstGeom prst="rect">
            <a:avLst/>
          </a:prstGeom>
        </p:spPr>
      </p:pic>
    </p:spTree>
    <p:extLst>
      <p:ext uri="{BB962C8B-B14F-4D97-AF65-F5344CB8AC3E}">
        <p14:creationId xmlns:p14="http://schemas.microsoft.com/office/powerpoint/2010/main" val="2519840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7860"/>
            <a:ext cx="9016583" cy="994172"/>
          </a:xfrm>
          <a:prstGeom prst="rect">
            <a:avLst/>
          </a:prstGeom>
        </p:spPr>
        <p:txBody>
          <a:bodyPr vert="horz" lIns="91440" tIns="45720" rIns="91440" bIns="45720" rtlCol="1" anchor="ctr">
            <a:normAutofit fontScale="97500"/>
          </a:bodyPr>
          <a:lstStyle>
            <a:lvl1pPr algn="r" defTabSz="685800" rtl="1" eaLnBrk="1" latinLnBrk="0" hangingPunct="1">
              <a:lnSpc>
                <a:spcPct val="90000"/>
              </a:lnSpc>
              <a:spcBef>
                <a:spcPct val="0"/>
              </a:spcBef>
              <a:buNone/>
              <a:defRPr sz="2400" kern="1200">
                <a:solidFill>
                  <a:schemeClr val="bg1"/>
                </a:solidFill>
                <a:latin typeface="+mj-lt"/>
                <a:ea typeface="+mj-ea"/>
                <a:cs typeface="+mj-cs"/>
              </a:defRPr>
            </a:lvl1pPr>
          </a:lstStyle>
          <a:p>
            <a:pPr>
              <a:buClrTx/>
              <a:buFontTx/>
            </a:pPr>
            <a:r>
              <a:rPr lang="he-IL" sz="3300" dirty="0" smtClean="0"/>
              <a:t>חישוב צעדים – פעילויות אחרות</a:t>
            </a:r>
            <a:endParaRPr lang="en-US" sz="3300" dirty="0"/>
          </a:p>
        </p:txBody>
      </p:sp>
      <p:sp>
        <p:nvSpPr>
          <p:cNvPr id="2" name="TextBox 1"/>
          <p:cNvSpPr txBox="1"/>
          <p:nvPr/>
        </p:nvSpPr>
        <p:spPr>
          <a:xfrm>
            <a:off x="3586025" y="1223719"/>
            <a:ext cx="5430558" cy="584775"/>
          </a:xfrm>
          <a:prstGeom prst="rect">
            <a:avLst/>
          </a:prstGeom>
          <a:noFill/>
        </p:spPr>
        <p:txBody>
          <a:bodyPr wrap="square" rtlCol="0">
            <a:spAutoFit/>
          </a:bodyPr>
          <a:lstStyle/>
          <a:p>
            <a:pPr algn="r" rtl="1"/>
            <a:r>
              <a:rPr lang="he-IL" sz="1600" dirty="0" smtClean="0"/>
              <a:t>עבור פעילויות שאינן הליכה אפשר להעזר במחשבון כדי לענות על השאלה:</a:t>
            </a:r>
            <a:r>
              <a:rPr lang="en-US" sz="1600" dirty="0" smtClean="0"/>
              <a:t> </a:t>
            </a:r>
            <a:r>
              <a:rPr lang="he-IL" sz="1600" dirty="0" smtClean="0"/>
              <a:t> "כמה צעדים היינו צריכים ללכת כדי לקבל אותה תועלת"</a:t>
            </a:r>
            <a:endParaRPr lang="en-US" sz="1600" dirty="0"/>
          </a:p>
        </p:txBody>
      </p:sp>
      <p:sp>
        <p:nvSpPr>
          <p:cNvPr id="3" name="TextBox 2"/>
          <p:cNvSpPr txBox="1"/>
          <p:nvPr/>
        </p:nvSpPr>
        <p:spPr>
          <a:xfrm>
            <a:off x="1955977" y="5143500"/>
            <a:ext cx="1521674" cy="523220"/>
          </a:xfrm>
          <a:prstGeom prst="rect">
            <a:avLst/>
          </a:prstGeom>
          <a:noFill/>
        </p:spPr>
        <p:txBody>
          <a:bodyPr wrap="square" rtlCol="0">
            <a:spAutoFit/>
          </a:bodyPr>
          <a:lstStyle/>
          <a:p>
            <a:r>
              <a:rPr lang="en-US" dirty="0" smtClean="0"/>
              <a:t>QR code </a:t>
            </a:r>
            <a:r>
              <a:rPr lang="he-IL" dirty="0" smtClean="0"/>
              <a:t>למחשבון</a:t>
            </a:r>
            <a:endParaRPr lang="en-US" dirty="0"/>
          </a:p>
        </p:txBody>
      </p:sp>
      <p:sp>
        <p:nvSpPr>
          <p:cNvPr id="6" name="Rectangle 5"/>
          <p:cNvSpPr/>
          <p:nvPr/>
        </p:nvSpPr>
        <p:spPr>
          <a:xfrm>
            <a:off x="1664899" y="4615916"/>
            <a:ext cx="3884455" cy="307777"/>
          </a:xfrm>
          <a:prstGeom prst="rect">
            <a:avLst/>
          </a:prstGeom>
        </p:spPr>
        <p:txBody>
          <a:bodyPr wrap="square">
            <a:spAutoFit/>
          </a:bodyPr>
          <a:lstStyle/>
          <a:p>
            <a:r>
              <a:rPr lang="en-US" dirty="0">
                <a:hlinkClick r:id="rId2"/>
              </a:rPr>
              <a:t>https://</a:t>
            </a:r>
            <a:r>
              <a:rPr lang="en-US" dirty="0" smtClean="0">
                <a:hlinkClick r:id="rId2"/>
              </a:rPr>
              <a:t>bewell.ort.org.il/</a:t>
            </a:r>
            <a:r>
              <a:rPr lang="he-IL" dirty="0" smtClean="0">
                <a:hlinkClick r:id="rId2"/>
              </a:rPr>
              <a:t>מחשבון-צעדים</a:t>
            </a:r>
            <a:r>
              <a:rPr lang="en-US" dirty="0" smtClean="0">
                <a:hlinkClick r:id="rId2"/>
              </a:rPr>
              <a:t>/</a:t>
            </a:r>
            <a:endParaRPr lang="en-US" dirty="0"/>
          </a:p>
        </p:txBody>
      </p:sp>
      <p:pic>
        <p:nvPicPr>
          <p:cNvPr id="7" name="Picture 6"/>
          <p:cNvPicPr>
            <a:picLocks noChangeAspect="1"/>
          </p:cNvPicPr>
          <p:nvPr/>
        </p:nvPicPr>
        <p:blipFill>
          <a:blip r:embed="rId3"/>
          <a:stretch>
            <a:fillRect/>
          </a:stretch>
        </p:blipFill>
        <p:spPr>
          <a:xfrm>
            <a:off x="5102698" y="1914053"/>
            <a:ext cx="3803209" cy="2988538"/>
          </a:xfrm>
          <a:prstGeom prst="rect">
            <a:avLst/>
          </a:prstGeom>
        </p:spPr>
      </p:pic>
      <p:pic>
        <p:nvPicPr>
          <p:cNvPr id="4" name="תמונה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4291" y="3976760"/>
            <a:ext cx="925831" cy="925831"/>
          </a:xfrm>
          <a:prstGeom prst="rect">
            <a:avLst/>
          </a:prstGeom>
        </p:spPr>
      </p:pic>
    </p:spTree>
    <p:extLst>
      <p:ext uri="{BB962C8B-B14F-4D97-AF65-F5344CB8AC3E}">
        <p14:creationId xmlns:p14="http://schemas.microsoft.com/office/powerpoint/2010/main" val="11151503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83280" y="1278454"/>
            <a:ext cx="5633303" cy="3093154"/>
          </a:xfrm>
          <a:prstGeom prst="rect">
            <a:avLst/>
          </a:prstGeom>
          <a:noFill/>
        </p:spPr>
        <p:txBody>
          <a:bodyPr wrap="square" rtlCol="0">
            <a:spAutoFit/>
          </a:bodyPr>
          <a:lstStyle/>
          <a:p>
            <a:pPr algn="r" rtl="1"/>
            <a:r>
              <a:rPr lang="he-IL" sz="1500" dirty="0" smtClean="0"/>
              <a:t>תרגיל:</a:t>
            </a:r>
            <a:r>
              <a:rPr lang="en-US" sz="1500" dirty="0" smtClean="0"/>
              <a:t> </a:t>
            </a:r>
            <a:r>
              <a:rPr lang="he-IL" sz="1500" dirty="0" smtClean="0"/>
              <a:t>מצאו כמה צעדים "שווה" פעילות מסויימת שנעשית לאורך זמן מסויים</a:t>
            </a:r>
          </a:p>
          <a:p>
            <a:pPr marL="285750" indent="-285750" algn="r" rtl="1">
              <a:buFont typeface="Arial" panose="020B0604020202020204" pitchFamily="34" charset="0"/>
              <a:buChar char="•"/>
            </a:pPr>
            <a:endParaRPr lang="he-IL" sz="1500" dirty="0"/>
          </a:p>
          <a:p>
            <a:pPr algn="r" rtl="1"/>
            <a:r>
              <a:rPr lang="he-IL" sz="1500" dirty="0" smtClean="0"/>
              <a:t>פעילות לזוג:</a:t>
            </a:r>
            <a:endParaRPr lang="en-US" sz="1500" dirty="0" smtClean="0"/>
          </a:p>
          <a:p>
            <a:pPr algn="r" rtl="1"/>
            <a:r>
              <a:rPr lang="he-IL" sz="1500" dirty="0" smtClean="0"/>
              <a:t>כתבו חידה שמשווה בין שתי פעילויות שונות זו מזו. החידה תועבר לזוג שלידכם. </a:t>
            </a:r>
            <a:r>
              <a:rPr lang="en-US" sz="1500" dirty="0" smtClean="0"/>
              <a:t> </a:t>
            </a:r>
            <a:endParaRPr lang="he-IL" sz="1500" dirty="0" smtClean="0"/>
          </a:p>
          <a:p>
            <a:pPr algn="r"/>
            <a:r>
              <a:rPr lang="he-IL" sz="1500" dirty="0"/>
              <a:t>	</a:t>
            </a:r>
            <a:r>
              <a:rPr lang="he-IL" sz="1500" dirty="0" smtClean="0"/>
              <a:t>למשל</a:t>
            </a:r>
            <a:r>
              <a:rPr lang="he-IL" sz="1500" dirty="0"/>
              <a:t>: </a:t>
            </a:r>
          </a:p>
          <a:p>
            <a:pPr algn="r"/>
            <a:r>
              <a:rPr lang="he-IL" sz="1500" dirty="0"/>
              <a:t>מה שווה יותר צעדים: </a:t>
            </a:r>
          </a:p>
          <a:p>
            <a:pPr algn="r"/>
            <a:r>
              <a:rPr lang="he-IL" sz="1500" dirty="0"/>
              <a:t>פעילות _______ במשך __ דקות או פעילות _____ במשך ____ דקות?</a:t>
            </a:r>
          </a:p>
          <a:p>
            <a:pPr algn="r" rtl="1"/>
            <a:endParaRPr lang="he-IL" sz="1500" dirty="0" smtClean="0"/>
          </a:p>
          <a:p>
            <a:pPr marL="285750" indent="-285750" algn="r" rtl="1">
              <a:buFont typeface="Arial" panose="020B0604020202020204" pitchFamily="34" charset="0"/>
              <a:buChar char="•"/>
            </a:pPr>
            <a:endParaRPr lang="he-IL" sz="1500" dirty="0" smtClean="0"/>
          </a:p>
          <a:p>
            <a:pPr algn="r" rtl="1"/>
            <a:endParaRPr lang="he-IL" sz="1500" dirty="0"/>
          </a:p>
          <a:p>
            <a:pPr algn="r" rtl="1"/>
            <a:endParaRPr lang="en-US" sz="1500" dirty="0"/>
          </a:p>
        </p:txBody>
      </p:sp>
      <p:sp>
        <p:nvSpPr>
          <p:cNvPr id="5" name="Title 1"/>
          <p:cNvSpPr txBox="1">
            <a:spLocks/>
          </p:cNvSpPr>
          <p:nvPr/>
        </p:nvSpPr>
        <p:spPr>
          <a:xfrm>
            <a:off x="0" y="17860"/>
            <a:ext cx="9016583" cy="994172"/>
          </a:xfrm>
          <a:prstGeom prst="rect">
            <a:avLst/>
          </a:prstGeom>
        </p:spPr>
        <p:txBody>
          <a:bodyPr vert="horz" lIns="91440" tIns="45720" rIns="91440" bIns="45720" rtlCol="1" anchor="ctr">
            <a:normAutofit fontScale="97500"/>
          </a:bodyPr>
          <a:lstStyle>
            <a:lvl1pPr algn="r" defTabSz="685800" rtl="1" eaLnBrk="1" latinLnBrk="0" hangingPunct="1">
              <a:lnSpc>
                <a:spcPct val="90000"/>
              </a:lnSpc>
              <a:spcBef>
                <a:spcPct val="0"/>
              </a:spcBef>
              <a:buNone/>
              <a:defRPr sz="2400" kern="1200">
                <a:solidFill>
                  <a:schemeClr val="bg1"/>
                </a:solidFill>
                <a:latin typeface="+mj-lt"/>
                <a:ea typeface="+mj-ea"/>
                <a:cs typeface="+mj-cs"/>
              </a:defRPr>
            </a:lvl1pPr>
          </a:lstStyle>
          <a:p>
            <a:pPr>
              <a:buClrTx/>
              <a:buFontTx/>
            </a:pPr>
            <a:r>
              <a:rPr lang="he-IL" sz="3300" dirty="0" smtClean="0"/>
              <a:t>חישוב צעדים – פעילויות אחרות</a:t>
            </a:r>
            <a:endParaRPr lang="en-US" sz="3300" dirty="0"/>
          </a:p>
        </p:txBody>
      </p:sp>
      <p:sp>
        <p:nvSpPr>
          <p:cNvPr id="3" name="TextBox 2"/>
          <p:cNvSpPr txBox="1"/>
          <p:nvPr/>
        </p:nvSpPr>
        <p:spPr>
          <a:xfrm>
            <a:off x="4794364" y="5271034"/>
            <a:ext cx="1521674" cy="523220"/>
          </a:xfrm>
          <a:prstGeom prst="rect">
            <a:avLst/>
          </a:prstGeom>
          <a:noFill/>
        </p:spPr>
        <p:txBody>
          <a:bodyPr wrap="square" rtlCol="0">
            <a:spAutoFit/>
          </a:bodyPr>
          <a:lstStyle/>
          <a:p>
            <a:r>
              <a:rPr lang="en-US" dirty="0" smtClean="0"/>
              <a:t>QR code </a:t>
            </a:r>
            <a:r>
              <a:rPr lang="he-IL" dirty="0" smtClean="0"/>
              <a:t>למחשבון</a:t>
            </a:r>
            <a:endParaRPr lang="en-US" dirty="0"/>
          </a:p>
        </p:txBody>
      </p:sp>
      <p:sp>
        <p:nvSpPr>
          <p:cNvPr id="6" name="Rectangle 5"/>
          <p:cNvSpPr/>
          <p:nvPr/>
        </p:nvSpPr>
        <p:spPr>
          <a:xfrm>
            <a:off x="5027233" y="4217719"/>
            <a:ext cx="3884455" cy="307777"/>
          </a:xfrm>
          <a:prstGeom prst="rect">
            <a:avLst/>
          </a:prstGeom>
        </p:spPr>
        <p:txBody>
          <a:bodyPr wrap="square">
            <a:spAutoFit/>
          </a:bodyPr>
          <a:lstStyle/>
          <a:p>
            <a:r>
              <a:rPr lang="en-US" dirty="0">
                <a:hlinkClick r:id="rId2"/>
              </a:rPr>
              <a:t>https://</a:t>
            </a:r>
            <a:r>
              <a:rPr lang="en-US" dirty="0" smtClean="0">
                <a:hlinkClick r:id="rId2"/>
              </a:rPr>
              <a:t>bewell.ort.org.il/</a:t>
            </a:r>
            <a:r>
              <a:rPr lang="he-IL" dirty="0" smtClean="0">
                <a:hlinkClick r:id="rId2"/>
              </a:rPr>
              <a:t>מחשבון-צעדים</a:t>
            </a:r>
            <a:r>
              <a:rPr lang="en-US" dirty="0" smtClean="0">
                <a:hlinkClick r:id="rId2"/>
              </a:rPr>
              <a:t>/</a:t>
            </a:r>
            <a:endParaRPr lang="en-US" dirty="0"/>
          </a:p>
        </p:txBody>
      </p:sp>
      <p:pic>
        <p:nvPicPr>
          <p:cNvPr id="7" name="Picture 6"/>
          <p:cNvPicPr>
            <a:picLocks noChangeAspect="1"/>
          </p:cNvPicPr>
          <p:nvPr/>
        </p:nvPicPr>
        <p:blipFill>
          <a:blip r:embed="rId3"/>
          <a:stretch>
            <a:fillRect/>
          </a:stretch>
        </p:blipFill>
        <p:spPr>
          <a:xfrm>
            <a:off x="167998" y="1329719"/>
            <a:ext cx="3161214" cy="2484062"/>
          </a:xfrm>
          <a:prstGeom prst="rect">
            <a:avLst/>
          </a:prstGeom>
        </p:spPr>
      </p:pic>
      <p:pic>
        <p:nvPicPr>
          <p:cNvPr id="8" name="תמונה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56195" y="3659357"/>
            <a:ext cx="855493" cy="855493"/>
          </a:xfrm>
          <a:prstGeom prst="rect">
            <a:avLst/>
          </a:prstGeom>
        </p:spPr>
      </p:pic>
    </p:spTree>
    <p:extLst>
      <p:ext uri="{BB962C8B-B14F-4D97-AF65-F5344CB8AC3E}">
        <p14:creationId xmlns:p14="http://schemas.microsoft.com/office/powerpoint/2010/main" val="6603458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7860"/>
            <a:ext cx="9016583" cy="994172"/>
          </a:xfrm>
          <a:prstGeom prst="rect">
            <a:avLst/>
          </a:prstGeom>
        </p:spPr>
        <p:txBody>
          <a:bodyPr vert="horz" lIns="91440" tIns="45720" rIns="91440" bIns="45720" rtlCol="1" anchor="ctr">
            <a:normAutofit fontScale="97500"/>
          </a:bodyPr>
          <a:lstStyle>
            <a:lvl1pPr algn="r" defTabSz="685800" rtl="1" eaLnBrk="1" latinLnBrk="0" hangingPunct="1">
              <a:lnSpc>
                <a:spcPct val="90000"/>
              </a:lnSpc>
              <a:spcBef>
                <a:spcPct val="0"/>
              </a:spcBef>
              <a:buNone/>
              <a:defRPr sz="2400" kern="1200">
                <a:solidFill>
                  <a:schemeClr val="bg1"/>
                </a:solidFill>
                <a:latin typeface="+mj-lt"/>
                <a:ea typeface="+mj-ea"/>
                <a:cs typeface="+mj-cs"/>
              </a:defRPr>
            </a:lvl1pPr>
          </a:lstStyle>
          <a:p>
            <a:pPr>
              <a:buClrTx/>
              <a:buFontTx/>
            </a:pPr>
            <a:r>
              <a:rPr lang="he-IL" sz="3300" dirty="0" smtClean="0"/>
              <a:t>חישוב צעדים – פעילויות אחרות</a:t>
            </a:r>
            <a:endParaRPr lang="en-US" sz="3300" dirty="0"/>
          </a:p>
        </p:txBody>
      </p:sp>
      <p:sp>
        <p:nvSpPr>
          <p:cNvPr id="4" name="TextBox 3"/>
          <p:cNvSpPr txBox="1"/>
          <p:nvPr/>
        </p:nvSpPr>
        <p:spPr>
          <a:xfrm>
            <a:off x="4210661" y="1703038"/>
            <a:ext cx="4805922" cy="1169551"/>
          </a:xfrm>
          <a:prstGeom prst="rect">
            <a:avLst/>
          </a:prstGeom>
          <a:noFill/>
        </p:spPr>
        <p:txBody>
          <a:bodyPr wrap="square" rtlCol="0">
            <a:spAutoFit/>
          </a:bodyPr>
          <a:lstStyle/>
          <a:p>
            <a:pPr algn="r" rtl="1"/>
            <a:r>
              <a:rPr lang="he-IL" dirty="0" smtClean="0"/>
              <a:t>העזרו בגלגל הפעילויות האישיות שלכם (או הצילום שלו) והעריכו לפיו בעזרת מחשבון הצעדים את כמות ה"צעדים אותם אתם עושים במשך היום.</a:t>
            </a:r>
          </a:p>
          <a:p>
            <a:pPr algn="r" rtl="1"/>
            <a:endParaRPr lang="he-IL" dirty="0"/>
          </a:p>
          <a:p>
            <a:pPr algn="r" rtl="1"/>
            <a:r>
              <a:rPr lang="he-IL" dirty="0" smtClean="0"/>
              <a:t>רשמו את התוצאות לפניכם. </a:t>
            </a:r>
            <a:endParaRPr lang="en-US" dirty="0"/>
          </a:p>
        </p:txBody>
      </p:sp>
      <p:pic>
        <p:nvPicPr>
          <p:cNvPr id="8" name="Picture 7" descr="Screen Clipping"/>
          <p:cNvPicPr>
            <a:picLocks noChangeAspect="1"/>
          </p:cNvPicPr>
          <p:nvPr/>
        </p:nvPicPr>
        <p:blipFill rotWithShape="1">
          <a:blip r:embed="rId2">
            <a:extLst>
              <a:ext uri="{28A0092B-C50C-407E-A947-70E740481C1C}">
                <a14:useLocalDpi xmlns:a14="http://schemas.microsoft.com/office/drawing/2010/main" val="0"/>
              </a:ext>
            </a:extLst>
          </a:blip>
          <a:srcRect l="11986" t="5330" r="11221" b="5736"/>
          <a:stretch/>
        </p:blipFill>
        <p:spPr>
          <a:xfrm>
            <a:off x="580982" y="1703038"/>
            <a:ext cx="3531957" cy="2211862"/>
          </a:xfrm>
          <a:prstGeom prst="rect">
            <a:avLst/>
          </a:prstGeom>
        </p:spPr>
      </p:pic>
    </p:spTree>
    <p:extLst>
      <p:ext uri="{BB962C8B-B14F-4D97-AF65-F5344CB8AC3E}">
        <p14:creationId xmlns:p14="http://schemas.microsoft.com/office/powerpoint/2010/main" val="6674365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7860"/>
            <a:ext cx="9016583" cy="994172"/>
          </a:xfrm>
          <a:prstGeom prst="rect">
            <a:avLst/>
          </a:prstGeom>
        </p:spPr>
        <p:txBody>
          <a:bodyPr vert="horz" lIns="91440" tIns="45720" rIns="91440" bIns="45720" rtlCol="1" anchor="ctr">
            <a:normAutofit fontScale="97500"/>
          </a:bodyPr>
          <a:lstStyle>
            <a:lvl1pPr algn="r" defTabSz="685800" rtl="1" eaLnBrk="1" latinLnBrk="0" hangingPunct="1">
              <a:lnSpc>
                <a:spcPct val="90000"/>
              </a:lnSpc>
              <a:spcBef>
                <a:spcPct val="0"/>
              </a:spcBef>
              <a:buNone/>
              <a:defRPr sz="2400" kern="1200">
                <a:solidFill>
                  <a:schemeClr val="bg1"/>
                </a:solidFill>
                <a:latin typeface="+mj-lt"/>
                <a:ea typeface="+mj-ea"/>
                <a:cs typeface="+mj-cs"/>
              </a:defRPr>
            </a:lvl1pPr>
          </a:lstStyle>
          <a:p>
            <a:pPr>
              <a:buClrTx/>
              <a:buFontTx/>
            </a:pPr>
            <a:r>
              <a:rPr lang="he-IL" sz="3300" dirty="0" smtClean="0"/>
              <a:t>שינוי הרגלים</a:t>
            </a:r>
            <a:endParaRPr lang="en-US" sz="3300" dirty="0"/>
          </a:p>
        </p:txBody>
      </p:sp>
      <p:sp>
        <p:nvSpPr>
          <p:cNvPr id="2" name="TextBox 1"/>
          <p:cNvSpPr txBox="1"/>
          <p:nvPr/>
        </p:nvSpPr>
        <p:spPr>
          <a:xfrm>
            <a:off x="1467852" y="1736270"/>
            <a:ext cx="4598313" cy="1815882"/>
          </a:xfrm>
          <a:prstGeom prst="rect">
            <a:avLst/>
          </a:prstGeom>
          <a:noFill/>
        </p:spPr>
        <p:txBody>
          <a:bodyPr wrap="square" rtlCol="0">
            <a:spAutoFit/>
          </a:bodyPr>
          <a:lstStyle/>
          <a:p>
            <a:pPr algn="r" rtl="1"/>
            <a:r>
              <a:rPr lang="he-IL" dirty="0" smtClean="0"/>
              <a:t>האם בכלל ניתן לשנות הרגלים?</a:t>
            </a:r>
          </a:p>
          <a:p>
            <a:pPr algn="r" rtl="1"/>
            <a:endParaRPr lang="he-IL" dirty="0"/>
          </a:p>
          <a:p>
            <a:pPr algn="r" rtl="1"/>
            <a:r>
              <a:rPr lang="he-IL" dirty="0" smtClean="0"/>
              <a:t>האם אפשר לגרום לאנשים לזוז בהנאה גם אם אינם אוהבים להיות בתנועה?</a:t>
            </a:r>
          </a:p>
          <a:p>
            <a:pPr algn="r" rtl="1"/>
            <a:endParaRPr lang="he-IL" dirty="0"/>
          </a:p>
          <a:p>
            <a:pPr algn="r" rtl="1"/>
            <a:endParaRPr lang="he-IL" dirty="0" smtClean="0"/>
          </a:p>
          <a:p>
            <a:pPr algn="r" rtl="1"/>
            <a:r>
              <a:rPr lang="he-IL" dirty="0" smtClean="0"/>
              <a:t>צפו בסרטון </a:t>
            </a:r>
            <a:r>
              <a:rPr lang="en-US" u="sng" dirty="0">
                <a:hlinkClick r:id="rId2"/>
              </a:rPr>
              <a:t>https://www.youtube.com/watch?v=SByymar3bds</a:t>
            </a:r>
            <a:endParaRPr lang="he-IL" dirty="0" smtClean="0"/>
          </a:p>
        </p:txBody>
      </p:sp>
      <p:pic>
        <p:nvPicPr>
          <p:cNvPr id="4" name="תמונה 3">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9589" y="1750984"/>
            <a:ext cx="2745811" cy="1801168"/>
          </a:xfrm>
          <a:prstGeom prst="rect">
            <a:avLst/>
          </a:prstGeom>
        </p:spPr>
      </p:pic>
    </p:spTree>
    <p:extLst>
      <p:ext uri="{BB962C8B-B14F-4D97-AF65-F5344CB8AC3E}">
        <p14:creationId xmlns:p14="http://schemas.microsoft.com/office/powerpoint/2010/main" val="21923029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7860"/>
            <a:ext cx="9016583" cy="994172"/>
          </a:xfrm>
          <a:prstGeom prst="rect">
            <a:avLst/>
          </a:prstGeom>
        </p:spPr>
        <p:txBody>
          <a:bodyPr vert="horz" lIns="91440" tIns="45720" rIns="91440" bIns="45720" rtlCol="1" anchor="ctr">
            <a:normAutofit fontScale="97500"/>
          </a:bodyPr>
          <a:lstStyle>
            <a:lvl1pPr algn="r" defTabSz="685800" rtl="1" eaLnBrk="1" latinLnBrk="0" hangingPunct="1">
              <a:lnSpc>
                <a:spcPct val="90000"/>
              </a:lnSpc>
              <a:spcBef>
                <a:spcPct val="0"/>
              </a:spcBef>
              <a:buNone/>
              <a:defRPr sz="2400" kern="1200">
                <a:solidFill>
                  <a:schemeClr val="bg1"/>
                </a:solidFill>
                <a:latin typeface="+mj-lt"/>
                <a:ea typeface="+mj-ea"/>
                <a:cs typeface="+mj-cs"/>
              </a:defRPr>
            </a:lvl1pPr>
          </a:lstStyle>
          <a:p>
            <a:pPr>
              <a:buClrTx/>
              <a:buFontTx/>
            </a:pPr>
            <a:r>
              <a:rPr lang="he-IL" sz="3300" dirty="0" smtClean="0"/>
              <a:t>שינוי הרגלים</a:t>
            </a:r>
            <a:endParaRPr lang="en-US" sz="3300" dirty="0"/>
          </a:p>
        </p:txBody>
      </p:sp>
      <p:sp>
        <p:nvSpPr>
          <p:cNvPr id="2" name="TextBox 1"/>
          <p:cNvSpPr txBox="1"/>
          <p:nvPr/>
        </p:nvSpPr>
        <p:spPr>
          <a:xfrm>
            <a:off x="1099805" y="1802308"/>
            <a:ext cx="7915493" cy="1538883"/>
          </a:xfrm>
          <a:prstGeom prst="rect">
            <a:avLst/>
          </a:prstGeom>
          <a:noFill/>
        </p:spPr>
        <p:txBody>
          <a:bodyPr wrap="square" rtlCol="0">
            <a:spAutoFit/>
          </a:bodyPr>
          <a:lstStyle/>
          <a:p>
            <a:pPr algn="r" rtl="1"/>
            <a:r>
              <a:rPr lang="he-IL" dirty="0" smtClean="0"/>
              <a:t>אחת הדרכים לשינוי הרגלים היא הצבת מטרות. </a:t>
            </a:r>
          </a:p>
          <a:p>
            <a:pPr algn="r" rtl="1"/>
            <a:endParaRPr lang="he-IL" dirty="0"/>
          </a:p>
          <a:p>
            <a:pPr algn="r" rtl="1"/>
            <a:r>
              <a:rPr lang="he-IL" dirty="0" smtClean="0"/>
              <a:t>מה החסרונות והיתרונות של המטרה הבאה:</a:t>
            </a:r>
          </a:p>
          <a:p>
            <a:pPr algn="r" rtl="1"/>
            <a:endParaRPr lang="he-IL" dirty="0"/>
          </a:p>
          <a:p>
            <a:pPr algn="r" rtl="1"/>
            <a:r>
              <a:rPr lang="he-IL" sz="2400" b="1" dirty="0"/>
              <a:t>לשפר את הכושר </a:t>
            </a:r>
            <a:r>
              <a:rPr lang="he-IL" sz="2400" b="1" dirty="0" smtClean="0"/>
              <a:t>הגופני</a:t>
            </a:r>
          </a:p>
          <a:p>
            <a:pPr algn="r" rtl="1"/>
            <a:endParaRPr lang="he-IL" dirty="0" smtClean="0"/>
          </a:p>
        </p:txBody>
      </p:sp>
      <p:sp>
        <p:nvSpPr>
          <p:cNvPr id="4" name="TextBox 3"/>
          <p:cNvSpPr txBox="1"/>
          <p:nvPr/>
        </p:nvSpPr>
        <p:spPr>
          <a:xfrm>
            <a:off x="2058227" y="5205540"/>
            <a:ext cx="1821820" cy="954107"/>
          </a:xfrm>
          <a:prstGeom prst="rect">
            <a:avLst/>
          </a:prstGeom>
          <a:noFill/>
        </p:spPr>
        <p:txBody>
          <a:bodyPr wrap="square" rtlCol="0">
            <a:spAutoFit/>
          </a:bodyPr>
          <a:lstStyle/>
          <a:p>
            <a:r>
              <a:rPr lang="he-IL" dirty="0" smtClean="0">
                <a:solidFill>
                  <a:srgbClr val="FF0000"/>
                </a:solidFill>
              </a:rPr>
              <a:t>תמונת אילוסטרציה:</a:t>
            </a:r>
            <a:r>
              <a:rPr lang="en-US" dirty="0" smtClean="0">
                <a:solidFill>
                  <a:srgbClr val="FF0000"/>
                </a:solidFill>
              </a:rPr>
              <a:t> </a:t>
            </a:r>
            <a:r>
              <a:rPr lang="he-IL" dirty="0" smtClean="0">
                <a:solidFill>
                  <a:srgbClr val="FF0000"/>
                </a:solidFill>
              </a:rPr>
              <a:t>משהו שמייצג שינוי. ילווה את כל השקופיות הבאות</a:t>
            </a:r>
            <a:endParaRPr lang="en-US" dirty="0">
              <a:solidFill>
                <a:srgbClr val="FF0000"/>
              </a:solidFill>
            </a:endParaRPr>
          </a:p>
        </p:txBody>
      </p:sp>
      <p:pic>
        <p:nvPicPr>
          <p:cNvPr id="3" name="תמונה 2"/>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42311" y="1161727"/>
            <a:ext cx="3013911" cy="4520866"/>
          </a:xfrm>
          <a:prstGeom prst="rect">
            <a:avLst/>
          </a:prstGeom>
        </p:spPr>
      </p:pic>
    </p:spTree>
    <p:extLst>
      <p:ext uri="{BB962C8B-B14F-4D97-AF65-F5344CB8AC3E}">
        <p14:creationId xmlns:p14="http://schemas.microsoft.com/office/powerpoint/2010/main" val="13612519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b="1" dirty="0" smtClean="0"/>
              <a:t>מגוון סוגי ספורט</a:t>
            </a:r>
            <a:endParaRPr lang="en-US" b="1" dirty="0"/>
          </a:p>
        </p:txBody>
      </p:sp>
      <p:sp>
        <p:nvSpPr>
          <p:cNvPr id="7" name="Title 1"/>
          <p:cNvSpPr txBox="1">
            <a:spLocks/>
          </p:cNvSpPr>
          <p:nvPr/>
        </p:nvSpPr>
        <p:spPr>
          <a:xfrm>
            <a:off x="0" y="17860"/>
            <a:ext cx="9016583" cy="994172"/>
          </a:xfrm>
          <a:prstGeom prst="rect">
            <a:avLst/>
          </a:prstGeom>
        </p:spPr>
        <p:txBody>
          <a:bodyPr vert="horz" lIns="91440" tIns="45720" rIns="91440" bIns="45720" rtlCol="1" anchor="ctr">
            <a:normAutofit fontScale="97500"/>
          </a:bodyPr>
          <a:lstStyle>
            <a:lvl1pPr algn="r" defTabSz="685800" rtl="1" eaLnBrk="1" latinLnBrk="0" hangingPunct="1">
              <a:lnSpc>
                <a:spcPct val="90000"/>
              </a:lnSpc>
              <a:spcBef>
                <a:spcPct val="0"/>
              </a:spcBef>
              <a:buNone/>
              <a:defRPr sz="2400" kern="1200">
                <a:solidFill>
                  <a:schemeClr val="bg1"/>
                </a:solidFill>
                <a:latin typeface="+mj-lt"/>
                <a:ea typeface="+mj-ea"/>
                <a:cs typeface="+mj-cs"/>
              </a:defRPr>
            </a:lvl1pPr>
          </a:lstStyle>
          <a:p>
            <a:pPr>
              <a:buClrTx/>
              <a:buFontTx/>
            </a:pPr>
            <a:r>
              <a:rPr lang="he-IL" sz="3300" dirty="0" smtClean="0"/>
              <a:t>הפעילויות האישיות שלי</a:t>
            </a:r>
            <a:endParaRPr lang="en-US" sz="3300" dirty="0"/>
          </a:p>
        </p:txBody>
      </p:sp>
      <p:pic>
        <p:nvPicPr>
          <p:cNvPr id="9" name="Picture 8" descr="Screen Clipping"/>
          <p:cNvPicPr>
            <a:picLocks noChangeAspect="1"/>
          </p:cNvPicPr>
          <p:nvPr/>
        </p:nvPicPr>
        <p:blipFill rotWithShape="1">
          <a:blip r:embed="rId3">
            <a:extLst>
              <a:ext uri="{28A0092B-C50C-407E-A947-70E740481C1C}">
                <a14:useLocalDpi xmlns:a14="http://schemas.microsoft.com/office/drawing/2010/main" val="0"/>
              </a:ext>
            </a:extLst>
          </a:blip>
          <a:srcRect l="11986" t="5330" r="11221" b="5736"/>
          <a:stretch/>
        </p:blipFill>
        <p:spPr>
          <a:xfrm>
            <a:off x="338451" y="1697023"/>
            <a:ext cx="3531957" cy="2211862"/>
          </a:xfrm>
          <a:prstGeom prst="rect">
            <a:avLst/>
          </a:prstGeom>
        </p:spPr>
      </p:pic>
      <p:sp>
        <p:nvSpPr>
          <p:cNvPr id="11" name="TextBox 10"/>
          <p:cNvSpPr txBox="1"/>
          <p:nvPr/>
        </p:nvSpPr>
        <p:spPr>
          <a:xfrm>
            <a:off x="3964728" y="1543050"/>
            <a:ext cx="4955908" cy="2246769"/>
          </a:xfrm>
          <a:prstGeom prst="rect">
            <a:avLst/>
          </a:prstGeom>
          <a:noFill/>
        </p:spPr>
        <p:txBody>
          <a:bodyPr wrap="square" rtlCol="0">
            <a:spAutoFit/>
          </a:bodyPr>
          <a:lstStyle/>
          <a:p>
            <a:pPr algn="r" rtl="1"/>
            <a:r>
              <a:rPr lang="he-IL" dirty="0" smtClean="0"/>
              <a:t>#קישור#</a:t>
            </a:r>
          </a:p>
          <a:p>
            <a:pPr algn="r" rtl="1"/>
            <a:endParaRPr lang="he-IL" dirty="0"/>
          </a:p>
          <a:p>
            <a:pPr algn="r" rtl="1"/>
            <a:r>
              <a:rPr lang="he-IL" b="1" dirty="0" smtClean="0"/>
              <a:t>ננסה להיות יותר מודעים למה שאנו עושים ביום ממוצע:</a:t>
            </a:r>
          </a:p>
          <a:p>
            <a:pPr algn="r" rtl="1"/>
            <a:endParaRPr lang="he-IL" b="1" dirty="0"/>
          </a:p>
          <a:p>
            <a:pPr algn="r" rtl="1"/>
            <a:r>
              <a:rPr lang="he-IL" b="1" dirty="0" smtClean="0"/>
              <a:t>הכנסו</a:t>
            </a:r>
            <a:r>
              <a:rPr lang="he-IL" dirty="0" smtClean="0"/>
              <a:t> לקישור, ומלאו את גלגל הפעילות האישי שלכם עבור יום רגיל</a:t>
            </a:r>
          </a:p>
          <a:p>
            <a:pPr algn="r" rtl="1"/>
            <a:r>
              <a:rPr lang="he-IL" b="1" dirty="0" smtClean="0"/>
              <a:t>שמרו</a:t>
            </a:r>
            <a:r>
              <a:rPr lang="he-IL" dirty="0" smtClean="0"/>
              <a:t> צילום מסך של הגלגל, כדי שתוכלו להשתמש בו בהמשך.</a:t>
            </a:r>
          </a:p>
          <a:p>
            <a:pPr algn="r" rtl="1"/>
            <a:endParaRPr lang="he-IL" dirty="0"/>
          </a:p>
          <a:p>
            <a:pPr algn="r" rtl="1"/>
            <a:r>
              <a:rPr lang="he-IL" dirty="0" smtClean="0"/>
              <a:t>רשמו לפניכם:</a:t>
            </a:r>
          </a:p>
          <a:p>
            <a:pPr marL="285750" indent="-285750" algn="r" rtl="1">
              <a:buFont typeface="Arial" panose="020B0604020202020204" pitchFamily="34" charset="0"/>
              <a:buChar char="•"/>
            </a:pPr>
            <a:r>
              <a:rPr lang="he-IL" dirty="0" smtClean="0"/>
              <a:t>לאיזה 3 פעילויות אתם מקדישים הכי הרבה זמן ביום?</a:t>
            </a:r>
          </a:p>
          <a:p>
            <a:pPr marL="285750" indent="-285750" algn="r" rtl="1">
              <a:buFont typeface="Arial" panose="020B0604020202020204" pitchFamily="34" charset="0"/>
              <a:buChar char="•"/>
            </a:pPr>
            <a:r>
              <a:rPr lang="he-IL" dirty="0" smtClean="0"/>
              <a:t>לאיזה 3 פעלויות אתם מקדישים הכי מעט זמן ביום? </a:t>
            </a:r>
            <a:endParaRPr lang="en-US" dirty="0"/>
          </a:p>
        </p:txBody>
      </p:sp>
      <p:sp>
        <p:nvSpPr>
          <p:cNvPr id="12" name="TextBox 11"/>
          <p:cNvSpPr txBox="1"/>
          <p:nvPr/>
        </p:nvSpPr>
        <p:spPr>
          <a:xfrm>
            <a:off x="2862184" y="4013060"/>
            <a:ext cx="1758999" cy="307777"/>
          </a:xfrm>
          <a:prstGeom prst="rect">
            <a:avLst/>
          </a:prstGeom>
          <a:noFill/>
        </p:spPr>
        <p:txBody>
          <a:bodyPr wrap="square" rtlCol="0">
            <a:spAutoFit/>
          </a:bodyPr>
          <a:lstStyle/>
          <a:p>
            <a:r>
              <a:rPr lang="he-IL" dirty="0" smtClean="0"/>
              <a:t>#</a:t>
            </a:r>
            <a:r>
              <a:rPr lang="en-US" dirty="0" smtClean="0"/>
              <a:t>QRCODE</a:t>
            </a:r>
            <a:r>
              <a:rPr lang="he-IL" dirty="0" smtClean="0"/>
              <a:t>#</a:t>
            </a:r>
            <a:endParaRPr lang="en-US" dirty="0"/>
          </a:p>
        </p:txBody>
      </p:sp>
    </p:spTree>
    <p:extLst>
      <p:ext uri="{BB962C8B-B14F-4D97-AF65-F5344CB8AC3E}">
        <p14:creationId xmlns:p14="http://schemas.microsoft.com/office/powerpoint/2010/main" val="13592701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7860"/>
            <a:ext cx="9016583" cy="994172"/>
          </a:xfrm>
          <a:prstGeom prst="rect">
            <a:avLst/>
          </a:prstGeom>
        </p:spPr>
        <p:txBody>
          <a:bodyPr vert="horz" lIns="91440" tIns="45720" rIns="91440" bIns="45720" rtlCol="1" anchor="ctr">
            <a:normAutofit fontScale="97500"/>
          </a:bodyPr>
          <a:lstStyle>
            <a:lvl1pPr algn="r" defTabSz="685800" rtl="1" eaLnBrk="1" latinLnBrk="0" hangingPunct="1">
              <a:lnSpc>
                <a:spcPct val="90000"/>
              </a:lnSpc>
              <a:spcBef>
                <a:spcPct val="0"/>
              </a:spcBef>
              <a:buNone/>
              <a:defRPr sz="2400" kern="1200">
                <a:solidFill>
                  <a:schemeClr val="bg1"/>
                </a:solidFill>
                <a:latin typeface="+mj-lt"/>
                <a:ea typeface="+mj-ea"/>
                <a:cs typeface="+mj-cs"/>
              </a:defRPr>
            </a:lvl1pPr>
          </a:lstStyle>
          <a:p>
            <a:pPr>
              <a:buClrTx/>
              <a:buFontTx/>
            </a:pPr>
            <a:r>
              <a:rPr lang="he-IL" sz="3300" dirty="0" smtClean="0"/>
              <a:t>שינוי הרגלים</a:t>
            </a:r>
            <a:endParaRPr lang="en-US" sz="3300" dirty="0"/>
          </a:p>
        </p:txBody>
      </p:sp>
      <p:sp>
        <p:nvSpPr>
          <p:cNvPr id="2" name="TextBox 1"/>
          <p:cNvSpPr txBox="1"/>
          <p:nvPr/>
        </p:nvSpPr>
        <p:spPr>
          <a:xfrm>
            <a:off x="3264937" y="1694587"/>
            <a:ext cx="5751646" cy="1754326"/>
          </a:xfrm>
          <a:prstGeom prst="rect">
            <a:avLst/>
          </a:prstGeom>
          <a:noFill/>
        </p:spPr>
        <p:txBody>
          <a:bodyPr wrap="square" rtlCol="0">
            <a:spAutoFit/>
          </a:bodyPr>
          <a:lstStyle/>
          <a:p>
            <a:pPr algn="r" rtl="1"/>
            <a:r>
              <a:rPr lang="he-IL" dirty="0" smtClean="0"/>
              <a:t>אחת הדרכים לשינוי הרגלים היא הצבת מטרות. </a:t>
            </a:r>
          </a:p>
          <a:p>
            <a:pPr algn="r" rtl="1"/>
            <a:endParaRPr lang="he-IL" dirty="0"/>
          </a:p>
          <a:p>
            <a:pPr algn="r" rtl="1"/>
            <a:r>
              <a:rPr lang="he-IL" dirty="0" smtClean="0"/>
              <a:t>מה החסרונות והיתרונות של המטרה הבאה:</a:t>
            </a:r>
          </a:p>
          <a:p>
            <a:pPr algn="r" rtl="1"/>
            <a:endParaRPr lang="he-IL" dirty="0"/>
          </a:p>
          <a:p>
            <a:pPr algn="r" rtl="1"/>
            <a:r>
              <a:rPr lang="he-IL" sz="2400" b="1" dirty="0" smtClean="0"/>
              <a:t>לרוץ </a:t>
            </a:r>
            <a:r>
              <a:rPr lang="he-IL" sz="2400" b="1" dirty="0"/>
              <a:t>מרתון בעוד שבוע </a:t>
            </a:r>
            <a:endParaRPr lang="en-US" sz="2400" b="1" dirty="0" smtClean="0"/>
          </a:p>
          <a:p>
            <a:pPr algn="r" rtl="1"/>
            <a:endParaRPr lang="he-IL" dirty="0" smtClean="0"/>
          </a:p>
          <a:p>
            <a:pPr algn="r" rtl="1"/>
            <a:endParaRPr lang="he-IL" dirty="0" smtClean="0"/>
          </a:p>
        </p:txBody>
      </p:sp>
      <p:pic>
        <p:nvPicPr>
          <p:cNvPr id="4" name="תמונה 3"/>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9556"/>
          <a:stretch/>
        </p:blipFill>
        <p:spPr>
          <a:xfrm>
            <a:off x="1715155" y="2476500"/>
            <a:ext cx="2862024" cy="2667000"/>
          </a:xfrm>
          <a:prstGeom prst="rect">
            <a:avLst/>
          </a:prstGeom>
        </p:spPr>
      </p:pic>
    </p:spTree>
    <p:extLst>
      <p:ext uri="{BB962C8B-B14F-4D97-AF65-F5344CB8AC3E}">
        <p14:creationId xmlns:p14="http://schemas.microsoft.com/office/powerpoint/2010/main" val="4888162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7860"/>
            <a:ext cx="9016583" cy="994172"/>
          </a:xfrm>
          <a:prstGeom prst="rect">
            <a:avLst/>
          </a:prstGeom>
        </p:spPr>
        <p:txBody>
          <a:bodyPr vert="horz" lIns="91440" tIns="45720" rIns="91440" bIns="45720" rtlCol="1" anchor="ctr">
            <a:normAutofit fontScale="97500"/>
          </a:bodyPr>
          <a:lstStyle>
            <a:lvl1pPr algn="r" defTabSz="685800" rtl="1" eaLnBrk="1" latinLnBrk="0" hangingPunct="1">
              <a:lnSpc>
                <a:spcPct val="90000"/>
              </a:lnSpc>
              <a:spcBef>
                <a:spcPct val="0"/>
              </a:spcBef>
              <a:buNone/>
              <a:defRPr sz="2400" kern="1200">
                <a:solidFill>
                  <a:schemeClr val="bg1"/>
                </a:solidFill>
                <a:latin typeface="+mj-lt"/>
                <a:ea typeface="+mj-ea"/>
                <a:cs typeface="+mj-cs"/>
              </a:defRPr>
            </a:lvl1pPr>
          </a:lstStyle>
          <a:p>
            <a:pPr>
              <a:buClrTx/>
              <a:buFontTx/>
            </a:pPr>
            <a:r>
              <a:rPr lang="he-IL" sz="3300" dirty="0" smtClean="0"/>
              <a:t>שינוי הרגלים</a:t>
            </a:r>
            <a:endParaRPr lang="en-US" sz="3300" dirty="0"/>
          </a:p>
        </p:txBody>
      </p:sp>
      <p:sp>
        <p:nvSpPr>
          <p:cNvPr id="2" name="TextBox 1"/>
          <p:cNvSpPr txBox="1"/>
          <p:nvPr/>
        </p:nvSpPr>
        <p:spPr>
          <a:xfrm>
            <a:off x="3264937" y="1735165"/>
            <a:ext cx="5751646" cy="1538883"/>
          </a:xfrm>
          <a:prstGeom prst="rect">
            <a:avLst/>
          </a:prstGeom>
          <a:noFill/>
        </p:spPr>
        <p:txBody>
          <a:bodyPr wrap="square" rtlCol="0">
            <a:spAutoFit/>
          </a:bodyPr>
          <a:lstStyle/>
          <a:p>
            <a:pPr algn="r" rtl="1"/>
            <a:r>
              <a:rPr lang="he-IL" dirty="0" smtClean="0"/>
              <a:t>אחת הדרכים לשינוי הרגלים היא הצבת מטרות. </a:t>
            </a:r>
          </a:p>
          <a:p>
            <a:pPr algn="r" rtl="1"/>
            <a:endParaRPr lang="he-IL" dirty="0"/>
          </a:p>
          <a:p>
            <a:pPr algn="r" rtl="1"/>
            <a:r>
              <a:rPr lang="he-IL" dirty="0" smtClean="0"/>
              <a:t>מה החסרונות והיתרונות של המטרה הבאה:</a:t>
            </a:r>
          </a:p>
          <a:p>
            <a:pPr algn="r" rtl="1"/>
            <a:endParaRPr lang="he-IL" dirty="0"/>
          </a:p>
          <a:p>
            <a:pPr algn="r" rtl="1"/>
            <a:r>
              <a:rPr lang="he-IL" sz="2400" b="1" dirty="0" smtClean="0"/>
              <a:t>ללכת </a:t>
            </a:r>
            <a:r>
              <a:rPr lang="he-IL" sz="2400" b="1" dirty="0"/>
              <a:t>כל יום 10 </a:t>
            </a:r>
            <a:r>
              <a:rPr lang="he-IL" sz="2400" b="1" dirty="0" smtClean="0"/>
              <a:t>קילומטר</a:t>
            </a:r>
          </a:p>
          <a:p>
            <a:pPr algn="r" rtl="1"/>
            <a:endParaRPr lang="he-IL" dirty="0" smtClean="0"/>
          </a:p>
        </p:txBody>
      </p:sp>
      <p:pic>
        <p:nvPicPr>
          <p:cNvPr id="4" name="תמונה 3"/>
          <p:cNvPicPr>
            <a:picLocks noChangeAspect="1"/>
          </p:cNvPicPr>
          <p:nvPr/>
        </p:nvPicPr>
        <p:blipFill rotWithShape="1">
          <a:blip r:embed="rId3">
            <a:extLst>
              <a:ext uri="{28A0092B-C50C-407E-A947-70E740481C1C}">
                <a14:useLocalDpi xmlns:a14="http://schemas.microsoft.com/office/drawing/2010/main" val="0"/>
              </a:ext>
            </a:extLst>
          </a:blip>
          <a:srcRect l="20509" t="45993" r="23458" b="12213"/>
          <a:stretch/>
        </p:blipFill>
        <p:spPr>
          <a:xfrm flipH="1">
            <a:off x="1655433" y="3593933"/>
            <a:ext cx="3002316" cy="1491677"/>
          </a:xfrm>
          <a:prstGeom prst="rect">
            <a:avLst/>
          </a:prstGeom>
        </p:spPr>
      </p:pic>
    </p:spTree>
    <p:extLst>
      <p:ext uri="{BB962C8B-B14F-4D97-AF65-F5344CB8AC3E}">
        <p14:creationId xmlns:p14="http://schemas.microsoft.com/office/powerpoint/2010/main" val="10515807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7860"/>
            <a:ext cx="9016583" cy="994172"/>
          </a:xfrm>
          <a:prstGeom prst="rect">
            <a:avLst/>
          </a:prstGeom>
        </p:spPr>
        <p:txBody>
          <a:bodyPr vert="horz" lIns="91440" tIns="45720" rIns="91440" bIns="45720" rtlCol="1" anchor="ctr">
            <a:normAutofit fontScale="97500"/>
          </a:bodyPr>
          <a:lstStyle>
            <a:lvl1pPr algn="r" defTabSz="685800" rtl="1" eaLnBrk="1" latinLnBrk="0" hangingPunct="1">
              <a:lnSpc>
                <a:spcPct val="90000"/>
              </a:lnSpc>
              <a:spcBef>
                <a:spcPct val="0"/>
              </a:spcBef>
              <a:buNone/>
              <a:defRPr sz="2400" kern="1200">
                <a:solidFill>
                  <a:schemeClr val="bg1"/>
                </a:solidFill>
                <a:latin typeface="+mj-lt"/>
                <a:ea typeface="+mj-ea"/>
                <a:cs typeface="+mj-cs"/>
              </a:defRPr>
            </a:lvl1pPr>
          </a:lstStyle>
          <a:p>
            <a:pPr>
              <a:buClrTx/>
              <a:buFontTx/>
            </a:pPr>
            <a:r>
              <a:rPr lang="he-IL" sz="3300" dirty="0" smtClean="0"/>
              <a:t>שינוי הרגלים</a:t>
            </a:r>
            <a:endParaRPr lang="en-US" sz="3300" dirty="0"/>
          </a:p>
        </p:txBody>
      </p:sp>
      <p:sp>
        <p:nvSpPr>
          <p:cNvPr id="2" name="TextBox 1"/>
          <p:cNvSpPr txBox="1"/>
          <p:nvPr/>
        </p:nvSpPr>
        <p:spPr>
          <a:xfrm>
            <a:off x="3264937" y="1717118"/>
            <a:ext cx="5751646" cy="1538883"/>
          </a:xfrm>
          <a:prstGeom prst="rect">
            <a:avLst/>
          </a:prstGeom>
          <a:noFill/>
        </p:spPr>
        <p:txBody>
          <a:bodyPr wrap="square" rtlCol="0">
            <a:spAutoFit/>
          </a:bodyPr>
          <a:lstStyle/>
          <a:p>
            <a:pPr algn="r" rtl="1"/>
            <a:r>
              <a:rPr lang="he-IL" dirty="0" smtClean="0"/>
              <a:t>אחת הדרכים לשינוי הרגלים היא הצבת מטרות. </a:t>
            </a:r>
          </a:p>
          <a:p>
            <a:pPr algn="r" rtl="1"/>
            <a:endParaRPr lang="he-IL" dirty="0"/>
          </a:p>
          <a:p>
            <a:pPr algn="r" rtl="1"/>
            <a:r>
              <a:rPr lang="he-IL" dirty="0" smtClean="0"/>
              <a:t>מה החסרונות והיתרונות של המטרה הבאה:</a:t>
            </a:r>
          </a:p>
          <a:p>
            <a:pPr algn="r" rtl="1"/>
            <a:endParaRPr lang="he-IL" dirty="0"/>
          </a:p>
          <a:p>
            <a:pPr algn="r" rtl="1"/>
            <a:r>
              <a:rPr lang="he-IL" sz="2400" b="1" dirty="0" smtClean="0"/>
              <a:t>לעשות </a:t>
            </a:r>
            <a:r>
              <a:rPr lang="he-IL" sz="2400" b="1" dirty="0"/>
              <a:t>כל יום 30 כפיפות </a:t>
            </a:r>
            <a:r>
              <a:rPr lang="he-IL" sz="2400" b="1" dirty="0" smtClean="0"/>
              <a:t>בטן</a:t>
            </a:r>
          </a:p>
          <a:p>
            <a:pPr algn="r" rtl="1"/>
            <a:endParaRPr lang="he-IL" dirty="0" smtClean="0"/>
          </a:p>
        </p:txBody>
      </p:sp>
      <p:pic>
        <p:nvPicPr>
          <p:cNvPr id="6" name="תמונה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8671" y="2021305"/>
            <a:ext cx="3272589" cy="3272589"/>
          </a:xfrm>
          <a:prstGeom prst="rect">
            <a:avLst/>
          </a:prstGeom>
        </p:spPr>
      </p:pic>
    </p:spTree>
    <p:extLst>
      <p:ext uri="{BB962C8B-B14F-4D97-AF65-F5344CB8AC3E}">
        <p14:creationId xmlns:p14="http://schemas.microsoft.com/office/powerpoint/2010/main" val="2572149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7860"/>
            <a:ext cx="9016583" cy="994172"/>
          </a:xfrm>
          <a:prstGeom prst="rect">
            <a:avLst/>
          </a:prstGeom>
        </p:spPr>
        <p:txBody>
          <a:bodyPr vert="horz" lIns="91440" tIns="45720" rIns="91440" bIns="45720" rtlCol="1" anchor="ctr">
            <a:normAutofit fontScale="97500"/>
          </a:bodyPr>
          <a:lstStyle>
            <a:lvl1pPr algn="r" defTabSz="685800" rtl="1" eaLnBrk="1" latinLnBrk="0" hangingPunct="1">
              <a:lnSpc>
                <a:spcPct val="90000"/>
              </a:lnSpc>
              <a:spcBef>
                <a:spcPct val="0"/>
              </a:spcBef>
              <a:buNone/>
              <a:defRPr sz="2400" kern="1200">
                <a:solidFill>
                  <a:schemeClr val="bg1"/>
                </a:solidFill>
                <a:latin typeface="+mj-lt"/>
                <a:ea typeface="+mj-ea"/>
                <a:cs typeface="+mj-cs"/>
              </a:defRPr>
            </a:lvl1pPr>
          </a:lstStyle>
          <a:p>
            <a:pPr>
              <a:buClrTx/>
              <a:buFontTx/>
            </a:pPr>
            <a:r>
              <a:rPr lang="he-IL" sz="3300" dirty="0" smtClean="0"/>
              <a:t>שינוי הרגלים</a:t>
            </a:r>
            <a:endParaRPr lang="en-US" sz="3300" dirty="0"/>
          </a:p>
        </p:txBody>
      </p:sp>
      <p:sp>
        <p:nvSpPr>
          <p:cNvPr id="2" name="TextBox 1"/>
          <p:cNvSpPr txBox="1"/>
          <p:nvPr/>
        </p:nvSpPr>
        <p:spPr>
          <a:xfrm>
            <a:off x="2767263" y="1717118"/>
            <a:ext cx="6249320" cy="1754326"/>
          </a:xfrm>
          <a:prstGeom prst="rect">
            <a:avLst/>
          </a:prstGeom>
          <a:noFill/>
        </p:spPr>
        <p:txBody>
          <a:bodyPr wrap="square" rtlCol="0">
            <a:spAutoFit/>
          </a:bodyPr>
          <a:lstStyle/>
          <a:p>
            <a:pPr algn="r" rtl="1"/>
            <a:r>
              <a:rPr lang="he-IL" dirty="0" smtClean="0"/>
              <a:t>אחת הדרכים לשינוי הרגלים היא הצבת מטרות. </a:t>
            </a:r>
          </a:p>
          <a:p>
            <a:pPr algn="r" rtl="1"/>
            <a:endParaRPr lang="he-IL" dirty="0"/>
          </a:p>
          <a:p>
            <a:pPr algn="r" rtl="1"/>
            <a:r>
              <a:rPr lang="he-IL" dirty="0" smtClean="0"/>
              <a:t>מה החסרונות והיתרונות של המטרה הבאה:</a:t>
            </a:r>
          </a:p>
          <a:p>
            <a:pPr algn="r" rtl="1"/>
            <a:endParaRPr lang="he-IL" dirty="0"/>
          </a:p>
          <a:p>
            <a:pPr algn="r" rtl="1"/>
            <a:r>
              <a:rPr lang="he-IL" sz="2400" b="1" dirty="0" smtClean="0"/>
              <a:t>לרדת </a:t>
            </a:r>
            <a:r>
              <a:rPr lang="he-IL" sz="2400" b="1" dirty="0"/>
              <a:t>כל יום מהאוטובוס תחנה אחת מוקדם </a:t>
            </a:r>
            <a:r>
              <a:rPr lang="he-IL" sz="2400" b="1" dirty="0" smtClean="0"/>
              <a:t>יותר</a:t>
            </a:r>
            <a:endParaRPr lang="he-IL" sz="2400" b="1" dirty="0"/>
          </a:p>
          <a:p>
            <a:pPr algn="r" rtl="1"/>
            <a:endParaRPr lang="he-IL" dirty="0" smtClean="0"/>
          </a:p>
          <a:p>
            <a:pPr algn="r" rtl="1"/>
            <a:endParaRPr lang="he-IL" dirty="0" smtClean="0"/>
          </a:p>
        </p:txBody>
      </p:sp>
      <p:pic>
        <p:nvPicPr>
          <p:cNvPr id="1026" name="Picture 2" descr="תוצאת תמונה עבור שלט תחנת אוטובוס"/>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04373"/>
            <a:ext cx="3433794" cy="34337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45331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7860"/>
            <a:ext cx="9016583" cy="994172"/>
          </a:xfrm>
          <a:prstGeom prst="rect">
            <a:avLst/>
          </a:prstGeom>
        </p:spPr>
        <p:txBody>
          <a:bodyPr vert="horz" lIns="91440" tIns="45720" rIns="91440" bIns="45720" rtlCol="1" anchor="ctr">
            <a:normAutofit fontScale="97500"/>
          </a:bodyPr>
          <a:lstStyle>
            <a:lvl1pPr algn="r" defTabSz="685800" rtl="1" eaLnBrk="1" latinLnBrk="0" hangingPunct="1">
              <a:lnSpc>
                <a:spcPct val="90000"/>
              </a:lnSpc>
              <a:spcBef>
                <a:spcPct val="0"/>
              </a:spcBef>
              <a:buNone/>
              <a:defRPr sz="2400" kern="1200">
                <a:solidFill>
                  <a:schemeClr val="bg1"/>
                </a:solidFill>
                <a:latin typeface="+mj-lt"/>
                <a:ea typeface="+mj-ea"/>
                <a:cs typeface="+mj-cs"/>
              </a:defRPr>
            </a:lvl1pPr>
          </a:lstStyle>
          <a:p>
            <a:pPr>
              <a:buClrTx/>
              <a:buFontTx/>
            </a:pPr>
            <a:r>
              <a:rPr lang="he-IL" sz="3300" dirty="0" smtClean="0"/>
              <a:t>שינוי הרגלים</a:t>
            </a:r>
            <a:endParaRPr lang="en-US" sz="3300" dirty="0"/>
          </a:p>
        </p:txBody>
      </p:sp>
      <p:sp>
        <p:nvSpPr>
          <p:cNvPr id="3" name="Rectangle 2"/>
          <p:cNvSpPr/>
          <p:nvPr/>
        </p:nvSpPr>
        <p:spPr>
          <a:xfrm>
            <a:off x="3651584" y="1552276"/>
            <a:ext cx="5364999" cy="1938992"/>
          </a:xfrm>
          <a:prstGeom prst="rect">
            <a:avLst/>
          </a:prstGeom>
        </p:spPr>
        <p:txBody>
          <a:bodyPr wrap="square">
            <a:spAutoFit/>
          </a:bodyPr>
          <a:lstStyle/>
          <a:p>
            <a:pPr marL="265113" indent="-174625" algn="r" rtl="1">
              <a:lnSpc>
                <a:spcPct val="150000"/>
              </a:lnSpc>
              <a:buFont typeface="Arial" panose="020B0604020202020204" pitchFamily="34" charset="0"/>
              <a:buChar char="•"/>
            </a:pPr>
            <a:r>
              <a:rPr lang="he-IL" sz="1600" dirty="0">
                <a:solidFill>
                  <a:srgbClr val="3B3C3B"/>
                </a:solidFill>
                <a:latin typeface="OpenSansHebrewCondensed-Regular"/>
              </a:rPr>
              <a:t>מטרה צריכה להיות ברורה וניתנת למדידה.</a:t>
            </a:r>
          </a:p>
          <a:p>
            <a:pPr marL="265113" indent="-174625" algn="r" rtl="1">
              <a:lnSpc>
                <a:spcPct val="150000"/>
              </a:lnSpc>
              <a:buFont typeface="Arial" panose="020B0604020202020204" pitchFamily="34" charset="0"/>
              <a:buChar char="•"/>
            </a:pPr>
            <a:r>
              <a:rPr lang="he-IL" sz="1600" dirty="0">
                <a:solidFill>
                  <a:srgbClr val="3B3C3B"/>
                </a:solidFill>
                <a:latin typeface="OpenSansHebrewCondensed-Regular"/>
              </a:rPr>
              <a:t>מטרה צריכה להיות סבירה</a:t>
            </a:r>
          </a:p>
          <a:p>
            <a:pPr marL="265113" indent="-174625" algn="r" rtl="1">
              <a:lnSpc>
                <a:spcPct val="150000"/>
              </a:lnSpc>
              <a:buFont typeface="Arial" panose="020B0604020202020204" pitchFamily="34" charset="0"/>
              <a:buChar char="•"/>
            </a:pPr>
            <a:r>
              <a:rPr lang="he-IL" sz="1600" dirty="0">
                <a:solidFill>
                  <a:srgbClr val="3B3C3B"/>
                </a:solidFill>
                <a:latin typeface="OpenSansHebrewCondensed-Regular"/>
              </a:rPr>
              <a:t>רצוי לקבוע מטרה שתשתלב בשגרה היומיומית.</a:t>
            </a:r>
          </a:p>
          <a:p>
            <a:pPr marL="265113" indent="-174625" algn="r" rtl="1">
              <a:lnSpc>
                <a:spcPct val="150000"/>
              </a:lnSpc>
              <a:buFont typeface="Arial" panose="020B0604020202020204" pitchFamily="34" charset="0"/>
              <a:buChar char="•"/>
            </a:pPr>
            <a:r>
              <a:rPr lang="he-IL" sz="1600" dirty="0">
                <a:solidFill>
                  <a:srgbClr val="3B3C3B"/>
                </a:solidFill>
                <a:latin typeface="OpenSansHebrewCondensed-Regular"/>
              </a:rPr>
              <a:t>רצוי לקבוע מטרה שתגרום לשינוי משמעותי, אך מבלי להגזים.</a:t>
            </a:r>
          </a:p>
          <a:p>
            <a:pPr marL="265113" indent="-174625" algn="r" rtl="1">
              <a:lnSpc>
                <a:spcPct val="150000"/>
              </a:lnSpc>
              <a:buFont typeface="Arial" panose="020B0604020202020204" pitchFamily="34" charset="0"/>
              <a:buChar char="•"/>
            </a:pPr>
            <a:r>
              <a:rPr lang="he-IL" sz="1600" dirty="0">
                <a:solidFill>
                  <a:srgbClr val="3B3C3B"/>
                </a:solidFill>
                <a:latin typeface="OpenSansHebrewCondensed-Regular"/>
              </a:rPr>
              <a:t>רצוי לקבוע מטרות שיאפשרו הנאה וגיוון.</a:t>
            </a:r>
          </a:p>
        </p:txBody>
      </p:sp>
      <p:sp>
        <p:nvSpPr>
          <p:cNvPr id="4" name="TextBox 3"/>
          <p:cNvSpPr txBox="1"/>
          <p:nvPr/>
        </p:nvSpPr>
        <p:spPr>
          <a:xfrm>
            <a:off x="1152644" y="5195225"/>
            <a:ext cx="2324390" cy="523220"/>
          </a:xfrm>
          <a:prstGeom prst="rect">
            <a:avLst/>
          </a:prstGeom>
          <a:noFill/>
        </p:spPr>
        <p:txBody>
          <a:bodyPr wrap="square" rtlCol="0">
            <a:spAutoFit/>
          </a:bodyPr>
          <a:lstStyle/>
          <a:p>
            <a:r>
              <a:rPr lang="he-IL" dirty="0" smtClean="0">
                <a:solidFill>
                  <a:srgbClr val="FF0000"/>
                </a:solidFill>
              </a:rPr>
              <a:t>איור של אנשים שרצים לעבר קו סיום עם סרט</a:t>
            </a:r>
            <a:endParaRPr lang="en-US" dirty="0">
              <a:solidFill>
                <a:srgbClr val="FF0000"/>
              </a:solidFill>
            </a:endParaRPr>
          </a:p>
        </p:txBody>
      </p:sp>
      <p:pic>
        <p:nvPicPr>
          <p:cNvPr id="2" name="תמונה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4286" y="1552276"/>
            <a:ext cx="3427654" cy="2305179"/>
          </a:xfrm>
          <a:prstGeom prst="rect">
            <a:avLst/>
          </a:prstGeom>
        </p:spPr>
      </p:pic>
    </p:spTree>
    <p:extLst>
      <p:ext uri="{BB962C8B-B14F-4D97-AF65-F5344CB8AC3E}">
        <p14:creationId xmlns:p14="http://schemas.microsoft.com/office/powerpoint/2010/main" val="10123365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7860"/>
            <a:ext cx="9016583" cy="994172"/>
          </a:xfrm>
          <a:prstGeom prst="rect">
            <a:avLst/>
          </a:prstGeom>
        </p:spPr>
        <p:txBody>
          <a:bodyPr vert="horz" lIns="91440" tIns="45720" rIns="91440" bIns="45720" rtlCol="1" anchor="ctr">
            <a:normAutofit fontScale="97500"/>
          </a:bodyPr>
          <a:lstStyle>
            <a:lvl1pPr algn="r" defTabSz="685800" rtl="1" eaLnBrk="1" latinLnBrk="0" hangingPunct="1">
              <a:lnSpc>
                <a:spcPct val="90000"/>
              </a:lnSpc>
              <a:spcBef>
                <a:spcPct val="0"/>
              </a:spcBef>
              <a:buNone/>
              <a:defRPr sz="2400" kern="1200">
                <a:solidFill>
                  <a:schemeClr val="bg1"/>
                </a:solidFill>
                <a:latin typeface="+mj-lt"/>
                <a:ea typeface="+mj-ea"/>
                <a:cs typeface="+mj-cs"/>
              </a:defRPr>
            </a:lvl1pPr>
          </a:lstStyle>
          <a:p>
            <a:pPr>
              <a:buClrTx/>
              <a:buFontTx/>
            </a:pPr>
            <a:r>
              <a:rPr lang="he-IL" sz="3300" dirty="0" smtClean="0"/>
              <a:t>שינוי ההרגלים שלי</a:t>
            </a:r>
            <a:endParaRPr lang="en-US" sz="3300" dirty="0"/>
          </a:p>
        </p:txBody>
      </p:sp>
      <p:sp>
        <p:nvSpPr>
          <p:cNvPr id="4" name="Rectangle 3"/>
          <p:cNvSpPr/>
          <p:nvPr/>
        </p:nvSpPr>
        <p:spPr>
          <a:xfrm>
            <a:off x="4444583" y="1384453"/>
            <a:ext cx="4572000" cy="2462213"/>
          </a:xfrm>
          <a:prstGeom prst="rect">
            <a:avLst/>
          </a:prstGeom>
        </p:spPr>
        <p:txBody>
          <a:bodyPr>
            <a:spAutoFit/>
          </a:bodyPr>
          <a:lstStyle/>
          <a:p>
            <a:pPr algn="r"/>
            <a:r>
              <a:rPr lang="he-IL" dirty="0">
                <a:solidFill>
                  <a:srgbClr val="3B3C3B"/>
                </a:solidFill>
                <a:latin typeface="OpenSansHebrewCondensed-Regular"/>
              </a:rPr>
              <a:t>נחזור שוב לגלגל הפעילות האישית שמילאנו בתחילת </a:t>
            </a:r>
            <a:r>
              <a:rPr lang="he-IL" dirty="0" smtClean="0">
                <a:solidFill>
                  <a:srgbClr val="3B3C3B"/>
                </a:solidFill>
                <a:latin typeface="OpenSansHebrewCondensed-Regular"/>
              </a:rPr>
              <a:t>השיעור</a:t>
            </a:r>
            <a:endParaRPr lang="he-IL" dirty="0">
              <a:solidFill>
                <a:srgbClr val="3B3C3B"/>
              </a:solidFill>
              <a:latin typeface="OpenSansHebrewCondensed-Regular"/>
            </a:endParaRPr>
          </a:p>
          <a:p>
            <a:pPr algn="r">
              <a:buFont typeface="Arial" panose="020B0604020202020204" pitchFamily="34" charset="0"/>
              <a:buChar char="•"/>
            </a:pPr>
            <a:endParaRPr lang="he-IL" dirty="0" smtClean="0">
              <a:solidFill>
                <a:srgbClr val="3B3C3B"/>
              </a:solidFill>
              <a:latin typeface="OpenSansHebrewCondensed-Regular"/>
            </a:endParaRPr>
          </a:p>
          <a:p>
            <a:pPr algn="r" rtl="1"/>
            <a:r>
              <a:rPr lang="he-IL" dirty="0" smtClean="0">
                <a:solidFill>
                  <a:srgbClr val="3B3C3B"/>
                </a:solidFill>
                <a:latin typeface="OpenSansHebrewCondensed-Regular"/>
              </a:rPr>
              <a:t>מלאו בדף העבודה שלפניכם</a:t>
            </a:r>
          </a:p>
          <a:p>
            <a:pPr marL="285750" indent="-285750" algn="r" rtl="1">
              <a:buFont typeface="Arial" panose="020B0604020202020204" pitchFamily="34" charset="0"/>
              <a:buChar char="•"/>
            </a:pPr>
            <a:r>
              <a:rPr lang="he-IL" dirty="0" smtClean="0">
                <a:solidFill>
                  <a:srgbClr val="3B3C3B"/>
                </a:solidFill>
                <a:latin typeface="OpenSansHebrewCondensed-Regular"/>
              </a:rPr>
              <a:t>איזה </a:t>
            </a:r>
            <a:r>
              <a:rPr lang="he-IL" dirty="0">
                <a:solidFill>
                  <a:srgbClr val="3B3C3B"/>
                </a:solidFill>
                <a:latin typeface="OpenSansHebrewCondensed-Regular"/>
              </a:rPr>
              <a:t>מהפעילויות </a:t>
            </a:r>
            <a:r>
              <a:rPr lang="he-IL" dirty="0" smtClean="0">
                <a:solidFill>
                  <a:srgbClr val="3B3C3B"/>
                </a:solidFill>
                <a:latin typeface="OpenSansHebrewCondensed-Regular"/>
              </a:rPr>
              <a:t>הייתם </a:t>
            </a:r>
            <a:r>
              <a:rPr lang="he-IL" dirty="0">
                <a:solidFill>
                  <a:srgbClr val="3B3C3B"/>
                </a:solidFill>
                <a:latin typeface="OpenSansHebrewCondensed-Regular"/>
              </a:rPr>
              <a:t>רוצים לעשות יותר?</a:t>
            </a:r>
          </a:p>
          <a:p>
            <a:pPr marL="285750" indent="-285750" algn="r" rtl="1">
              <a:buFont typeface="Arial" panose="020B0604020202020204" pitchFamily="34" charset="0"/>
              <a:buChar char="•"/>
            </a:pPr>
            <a:r>
              <a:rPr lang="he-IL" dirty="0">
                <a:solidFill>
                  <a:srgbClr val="3B3C3B"/>
                </a:solidFill>
                <a:latin typeface="OpenSansHebrewCondensed-Regular"/>
              </a:rPr>
              <a:t>איזה מהפעילויות </a:t>
            </a:r>
            <a:r>
              <a:rPr lang="he-IL" dirty="0" smtClean="0">
                <a:solidFill>
                  <a:srgbClr val="3B3C3B"/>
                </a:solidFill>
                <a:latin typeface="OpenSansHebrewCondensed-Regular"/>
              </a:rPr>
              <a:t>הייתם </a:t>
            </a:r>
            <a:r>
              <a:rPr lang="he-IL" dirty="0">
                <a:solidFill>
                  <a:srgbClr val="3B3C3B"/>
                </a:solidFill>
                <a:latin typeface="OpenSansHebrewCondensed-Regular"/>
              </a:rPr>
              <a:t>רוצים לעשות פחות?</a:t>
            </a:r>
          </a:p>
          <a:p>
            <a:pPr marL="285750" indent="-285750" algn="r" rtl="1">
              <a:buFont typeface="Arial" panose="020B0604020202020204" pitchFamily="34" charset="0"/>
              <a:buChar char="•"/>
            </a:pPr>
            <a:r>
              <a:rPr lang="he-IL" dirty="0">
                <a:solidFill>
                  <a:srgbClr val="3B3C3B"/>
                </a:solidFill>
                <a:latin typeface="OpenSansHebrewCondensed-Regular"/>
              </a:rPr>
              <a:t>האם יש מרכיב כושר גופני שחסר בפעילות היומיומית שלכם?</a:t>
            </a:r>
          </a:p>
          <a:p>
            <a:pPr algn="r" rtl="1"/>
            <a:endParaRPr lang="he-IL" dirty="0" smtClean="0">
              <a:solidFill>
                <a:srgbClr val="3B3C3B"/>
              </a:solidFill>
              <a:latin typeface="OpenSansHebrewCondensed-Regular"/>
            </a:endParaRPr>
          </a:p>
          <a:p>
            <a:pPr marL="285750" indent="-285750" algn="r" rtl="1">
              <a:buFont typeface="Arial" panose="020B0604020202020204" pitchFamily="34" charset="0"/>
              <a:buChar char="•"/>
            </a:pPr>
            <a:r>
              <a:rPr lang="he-IL" dirty="0" smtClean="0">
                <a:solidFill>
                  <a:srgbClr val="3B3C3B"/>
                </a:solidFill>
                <a:latin typeface="OpenSansHebrewCondensed-Regular"/>
              </a:rPr>
              <a:t>מתוך </a:t>
            </a:r>
            <a:r>
              <a:rPr lang="he-IL" dirty="0">
                <a:solidFill>
                  <a:srgbClr val="3B3C3B"/>
                </a:solidFill>
                <a:latin typeface="OpenSansHebrewCondensed-Regular"/>
              </a:rPr>
              <a:t>רשימת הפעילויות – סמנו פעילויות שבהן </a:t>
            </a:r>
            <a:r>
              <a:rPr lang="he-IL" b="1" dirty="0">
                <a:solidFill>
                  <a:srgbClr val="3B3C3B"/>
                </a:solidFill>
                <a:latin typeface="OpenSansHebrewCondensed-Regular"/>
              </a:rPr>
              <a:t>צריך </a:t>
            </a:r>
            <a:r>
              <a:rPr lang="he-IL" dirty="0">
                <a:solidFill>
                  <a:srgbClr val="3B3C3B"/>
                </a:solidFill>
                <a:latin typeface="OpenSansHebrewCondensed-Regular"/>
              </a:rPr>
              <a:t>להזיז את </a:t>
            </a:r>
            <a:r>
              <a:rPr lang="he-IL" dirty="0" smtClean="0">
                <a:solidFill>
                  <a:srgbClr val="3B3C3B"/>
                </a:solidFill>
                <a:latin typeface="OpenSansHebrewCondensed-Regular"/>
              </a:rPr>
              <a:t>הגוף (לדוגמה:</a:t>
            </a:r>
            <a:r>
              <a:rPr lang="en-US" dirty="0" smtClean="0">
                <a:solidFill>
                  <a:srgbClr val="3B3C3B"/>
                </a:solidFill>
                <a:latin typeface="OpenSansHebrewCondensed-Regular"/>
              </a:rPr>
              <a:t> </a:t>
            </a:r>
            <a:r>
              <a:rPr lang="he-IL" dirty="0" smtClean="0">
                <a:solidFill>
                  <a:srgbClr val="3B3C3B"/>
                </a:solidFill>
                <a:latin typeface="OpenSansHebrewCondensed-Regular"/>
              </a:rPr>
              <a:t>עבודות נקיון בבית).</a:t>
            </a:r>
            <a:r>
              <a:rPr lang="he-IL" dirty="0">
                <a:solidFill>
                  <a:srgbClr val="3B3C3B"/>
                </a:solidFill>
                <a:latin typeface="OpenSansHebrewCondensed-Regular"/>
              </a:rPr>
              <a:t> </a:t>
            </a:r>
          </a:p>
          <a:p>
            <a:pPr marL="285750" indent="-285750" algn="r" rtl="1">
              <a:buFont typeface="Arial" panose="020B0604020202020204" pitchFamily="34" charset="0"/>
              <a:buChar char="•"/>
            </a:pPr>
            <a:r>
              <a:rPr lang="he-IL" dirty="0">
                <a:solidFill>
                  <a:srgbClr val="3B3C3B"/>
                </a:solidFill>
                <a:latin typeface="OpenSansHebrewCondensed-Regular"/>
              </a:rPr>
              <a:t>מתוך רשימת הפעילויות – סמנו פעילויות </a:t>
            </a:r>
            <a:r>
              <a:rPr lang="he-IL" b="1" dirty="0">
                <a:solidFill>
                  <a:srgbClr val="3B3C3B"/>
                </a:solidFill>
                <a:latin typeface="OpenSansHebrewCondensed-Regular"/>
              </a:rPr>
              <a:t>שניתן לבצע </a:t>
            </a:r>
            <a:r>
              <a:rPr lang="he-IL" dirty="0">
                <a:solidFill>
                  <a:srgbClr val="3B3C3B"/>
                </a:solidFill>
                <a:latin typeface="OpenSansHebrewCondensed-Regular"/>
              </a:rPr>
              <a:t>תוך כדי פעילות גופנית (לדוגמה: להפגש עם חברים).  </a:t>
            </a:r>
          </a:p>
        </p:txBody>
      </p:sp>
      <p:pic>
        <p:nvPicPr>
          <p:cNvPr id="6" name="Picture 5" descr="Screen Clipping"/>
          <p:cNvPicPr>
            <a:picLocks noChangeAspect="1"/>
          </p:cNvPicPr>
          <p:nvPr/>
        </p:nvPicPr>
        <p:blipFill rotWithShape="1">
          <a:blip r:embed="rId2">
            <a:extLst>
              <a:ext uri="{28A0092B-C50C-407E-A947-70E740481C1C}">
                <a14:useLocalDpi xmlns:a14="http://schemas.microsoft.com/office/drawing/2010/main" val="0"/>
              </a:ext>
            </a:extLst>
          </a:blip>
          <a:srcRect l="11986" t="5330" r="11221" b="5736"/>
          <a:stretch/>
        </p:blipFill>
        <p:spPr>
          <a:xfrm>
            <a:off x="573067" y="1678975"/>
            <a:ext cx="3531957" cy="2211862"/>
          </a:xfrm>
          <a:prstGeom prst="rect">
            <a:avLst/>
          </a:prstGeom>
        </p:spPr>
      </p:pic>
    </p:spTree>
    <p:extLst>
      <p:ext uri="{BB962C8B-B14F-4D97-AF65-F5344CB8AC3E}">
        <p14:creationId xmlns:p14="http://schemas.microsoft.com/office/powerpoint/2010/main" val="32353348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7860"/>
            <a:ext cx="9016583" cy="994172"/>
          </a:xfrm>
          <a:prstGeom prst="rect">
            <a:avLst/>
          </a:prstGeom>
        </p:spPr>
        <p:txBody>
          <a:bodyPr vert="horz" lIns="91440" tIns="45720" rIns="91440" bIns="45720" rtlCol="1" anchor="ctr">
            <a:normAutofit fontScale="97500"/>
          </a:bodyPr>
          <a:lstStyle>
            <a:lvl1pPr algn="r" defTabSz="685800" rtl="1" eaLnBrk="1" latinLnBrk="0" hangingPunct="1">
              <a:lnSpc>
                <a:spcPct val="90000"/>
              </a:lnSpc>
              <a:spcBef>
                <a:spcPct val="0"/>
              </a:spcBef>
              <a:buNone/>
              <a:defRPr sz="2400" kern="1200">
                <a:solidFill>
                  <a:schemeClr val="bg1"/>
                </a:solidFill>
                <a:latin typeface="+mj-lt"/>
                <a:ea typeface="+mj-ea"/>
                <a:cs typeface="+mj-cs"/>
              </a:defRPr>
            </a:lvl1pPr>
          </a:lstStyle>
          <a:p>
            <a:pPr>
              <a:buClrTx/>
              <a:buFontTx/>
            </a:pPr>
            <a:r>
              <a:rPr lang="he-IL" sz="3300" dirty="0" smtClean="0"/>
              <a:t>שינוי ההרגלים שלי</a:t>
            </a:r>
            <a:endParaRPr lang="en-US" sz="3300" dirty="0"/>
          </a:p>
        </p:txBody>
      </p:sp>
      <p:sp>
        <p:nvSpPr>
          <p:cNvPr id="3" name="TextBox 2"/>
          <p:cNvSpPr txBox="1"/>
          <p:nvPr/>
        </p:nvSpPr>
        <p:spPr>
          <a:xfrm>
            <a:off x="4457287" y="1602313"/>
            <a:ext cx="4458113" cy="1600438"/>
          </a:xfrm>
          <a:prstGeom prst="rect">
            <a:avLst/>
          </a:prstGeom>
          <a:noFill/>
        </p:spPr>
        <p:txBody>
          <a:bodyPr wrap="square" rtlCol="0">
            <a:spAutoFit/>
          </a:bodyPr>
          <a:lstStyle/>
          <a:p>
            <a:pPr algn="r" rtl="1"/>
            <a:r>
              <a:rPr lang="he-IL" dirty="0" smtClean="0"/>
              <a:t>קבעו לעצמכם מטרה ורשמו אותה בדף העבודה</a:t>
            </a:r>
          </a:p>
          <a:p>
            <a:pPr algn="r" rtl="1"/>
            <a:r>
              <a:rPr lang="he-IL" dirty="0" smtClean="0"/>
              <a:t>רשמו לעצמכם פעילות שאותה אתה רוצים להגביר או לשנות כדי לעזור לכם לעמוד במטרה שלכם. </a:t>
            </a:r>
          </a:p>
          <a:p>
            <a:pPr algn="r" rtl="1"/>
            <a:endParaRPr lang="he-IL" dirty="0"/>
          </a:p>
          <a:p>
            <a:pPr algn="r" rtl="1"/>
            <a:r>
              <a:rPr lang="he-IL" dirty="0" smtClean="0"/>
              <a:t>שימו </a:t>
            </a:r>
            <a:r>
              <a:rPr lang="he-IL" dirty="0"/>
              <a:t>לב, מבחינה אירובית מהי מטרה סבירה? </a:t>
            </a:r>
            <a:endParaRPr lang="he-IL" dirty="0" smtClean="0"/>
          </a:p>
          <a:p>
            <a:pPr algn="r" rtl="1"/>
            <a:r>
              <a:rPr lang="he-IL" dirty="0" smtClean="0"/>
              <a:t>רבים </a:t>
            </a:r>
            <a:r>
              <a:rPr lang="he-IL" dirty="0"/>
              <a:t>טוענים שמטרה סבירה היא  </a:t>
            </a:r>
            <a:r>
              <a:rPr lang="he-IL" b="1" dirty="0"/>
              <a:t>6000 צעדים </a:t>
            </a:r>
            <a:r>
              <a:rPr lang="he-IL" dirty="0"/>
              <a:t>(או שווה ערך להם), או לחילופין </a:t>
            </a:r>
            <a:r>
              <a:rPr lang="he-IL" b="1" dirty="0"/>
              <a:t>150 דקות </a:t>
            </a:r>
            <a:r>
              <a:rPr lang="he-IL" dirty="0"/>
              <a:t>פעילות כללית </a:t>
            </a:r>
            <a:r>
              <a:rPr lang="he-IL" b="1" dirty="0"/>
              <a:t>בשבוע</a:t>
            </a:r>
            <a:r>
              <a:rPr lang="he-IL" dirty="0"/>
              <a:t>.</a:t>
            </a:r>
            <a:endParaRPr lang="en-US" dirty="0"/>
          </a:p>
        </p:txBody>
      </p:sp>
      <p:sp>
        <p:nvSpPr>
          <p:cNvPr id="4" name="TextBox 3"/>
          <p:cNvSpPr txBox="1"/>
          <p:nvPr/>
        </p:nvSpPr>
        <p:spPr>
          <a:xfrm>
            <a:off x="3141069" y="5143500"/>
            <a:ext cx="1821820" cy="523220"/>
          </a:xfrm>
          <a:prstGeom prst="rect">
            <a:avLst/>
          </a:prstGeom>
          <a:noFill/>
        </p:spPr>
        <p:txBody>
          <a:bodyPr wrap="square" rtlCol="0">
            <a:spAutoFit/>
          </a:bodyPr>
          <a:lstStyle/>
          <a:p>
            <a:r>
              <a:rPr lang="he-IL" dirty="0" smtClean="0">
                <a:solidFill>
                  <a:srgbClr val="FF0000"/>
                </a:solidFill>
              </a:rPr>
              <a:t>תמונת אילוסטרציה:</a:t>
            </a:r>
            <a:r>
              <a:rPr lang="en-US" dirty="0" smtClean="0">
                <a:solidFill>
                  <a:srgbClr val="FF0000"/>
                </a:solidFill>
              </a:rPr>
              <a:t> </a:t>
            </a:r>
            <a:r>
              <a:rPr lang="he-IL" dirty="0" smtClean="0">
                <a:solidFill>
                  <a:srgbClr val="FF0000"/>
                </a:solidFill>
              </a:rPr>
              <a:t>מטרה</a:t>
            </a:r>
            <a:endParaRPr lang="en-US" dirty="0">
              <a:solidFill>
                <a:srgbClr val="FF0000"/>
              </a:solidFill>
            </a:endParaRPr>
          </a:p>
        </p:txBody>
      </p:sp>
      <p:pic>
        <p:nvPicPr>
          <p:cNvPr id="2" name="תמונה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0337" y="1422163"/>
            <a:ext cx="3143751" cy="2641554"/>
          </a:xfrm>
          <a:prstGeom prst="rect">
            <a:avLst/>
          </a:prstGeom>
        </p:spPr>
      </p:pic>
    </p:spTree>
    <p:extLst>
      <p:ext uri="{BB962C8B-B14F-4D97-AF65-F5344CB8AC3E}">
        <p14:creationId xmlns:p14="http://schemas.microsoft.com/office/powerpoint/2010/main" val="11464531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39823" y="940534"/>
            <a:ext cx="3064355" cy="1631216"/>
          </a:xfrm>
          <a:prstGeom prst="rect">
            <a:avLst/>
          </a:prstGeom>
          <a:noFill/>
        </p:spPr>
        <p:txBody>
          <a:bodyPr wrap="square" rtlCol="0">
            <a:spAutoFit/>
          </a:bodyPr>
          <a:lstStyle/>
          <a:p>
            <a:pPr algn="ctr"/>
            <a:r>
              <a:rPr lang="he-IL" sz="10000" b="1" dirty="0" smtClean="0">
                <a:solidFill>
                  <a:schemeClr val="bg1"/>
                </a:solidFill>
              </a:rPr>
              <a:t>תודה</a:t>
            </a:r>
            <a:endParaRPr lang="en-US" sz="10000" b="1" dirty="0">
              <a:solidFill>
                <a:schemeClr val="bg1"/>
              </a:solidFill>
            </a:endParaRPr>
          </a:p>
        </p:txBody>
      </p:sp>
    </p:spTree>
    <p:extLst>
      <p:ext uri="{BB962C8B-B14F-4D97-AF65-F5344CB8AC3E}">
        <p14:creationId xmlns:p14="http://schemas.microsoft.com/office/powerpoint/2010/main" val="39646645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תמונה 5"/>
          <p:cNvPicPr>
            <a:picLocks noChangeAspect="1"/>
          </p:cNvPicPr>
          <p:nvPr/>
        </p:nvPicPr>
        <p:blipFill rotWithShape="1">
          <a:blip r:embed="rId3">
            <a:extLst>
              <a:ext uri="{28A0092B-C50C-407E-A947-70E740481C1C}">
                <a14:useLocalDpi xmlns:a14="http://schemas.microsoft.com/office/drawing/2010/main" val="0"/>
              </a:ext>
            </a:extLst>
          </a:blip>
          <a:srcRect t="12142" b="8547"/>
          <a:stretch/>
        </p:blipFill>
        <p:spPr>
          <a:xfrm>
            <a:off x="1207584" y="2568742"/>
            <a:ext cx="1279358" cy="1521995"/>
          </a:xfrm>
          <a:prstGeom prst="rect">
            <a:avLst/>
          </a:prstGeom>
        </p:spPr>
      </p:pic>
      <p:sp>
        <p:nvSpPr>
          <p:cNvPr id="4" name="Text Placeholder 3"/>
          <p:cNvSpPr>
            <a:spLocks noGrp="1"/>
          </p:cNvSpPr>
          <p:nvPr>
            <p:ph type="body" sz="half" idx="2"/>
          </p:nvPr>
        </p:nvSpPr>
        <p:spPr>
          <a:xfrm>
            <a:off x="3350794" y="1136472"/>
            <a:ext cx="5665789" cy="3829423"/>
          </a:xfrm>
        </p:spPr>
        <p:txBody>
          <a:bodyPr>
            <a:noAutofit/>
          </a:bodyPr>
          <a:lstStyle/>
          <a:p>
            <a:pPr>
              <a:lnSpc>
                <a:spcPct val="120000"/>
              </a:lnSpc>
            </a:pPr>
            <a:r>
              <a:rPr lang="he-IL" sz="1400" b="1" dirty="0"/>
              <a:t>מרכיבי הכושר הגופני</a:t>
            </a:r>
          </a:p>
          <a:p>
            <a:pPr>
              <a:lnSpc>
                <a:spcPct val="120000"/>
              </a:lnSpc>
            </a:pPr>
            <a:r>
              <a:rPr lang="he-IL" sz="1400" b="1" dirty="0" smtClean="0"/>
              <a:t>סיבולת לב-ריאה, כח,  קואורדינציה, שיווי משקל וגמישות </a:t>
            </a:r>
          </a:p>
          <a:p>
            <a:pPr>
              <a:lnSpc>
                <a:spcPct val="120000"/>
              </a:lnSpc>
            </a:pPr>
            <a:endParaRPr lang="he-IL" sz="1000" dirty="0"/>
          </a:p>
          <a:p>
            <a:pPr marL="228600" indent="-228600">
              <a:lnSpc>
                <a:spcPct val="120000"/>
              </a:lnSpc>
              <a:buFont typeface="+mj-lt"/>
              <a:buAutoNum type="arabicPeriod"/>
            </a:pPr>
            <a:r>
              <a:rPr lang="he-IL" sz="1400" dirty="0" smtClean="0"/>
              <a:t>כל קבוצה תקבל כמשימה את אחד מהרכיבים האלה. עליכם (תוך 10 דקות):</a:t>
            </a:r>
          </a:p>
          <a:p>
            <a:pPr marL="355600" lvl="1" indent="-174625">
              <a:lnSpc>
                <a:spcPct val="120000"/>
              </a:lnSpc>
              <a:buFont typeface="Arial" panose="020B0604020202020204" pitchFamily="34" charset="0"/>
              <a:buChar char="•"/>
            </a:pPr>
            <a:r>
              <a:rPr lang="he-IL" sz="1400" dirty="0" smtClean="0"/>
              <a:t>לרשום כמה שיותר דוגמאות לפעילויות יומיומיות שבהן נעשה שימוש במרכיב הכושר.</a:t>
            </a:r>
          </a:p>
          <a:p>
            <a:pPr marL="355600" lvl="1" indent="-174625">
              <a:lnSpc>
                <a:spcPct val="120000"/>
              </a:lnSpc>
              <a:buFont typeface="Arial" panose="020B0604020202020204" pitchFamily="34" charset="0"/>
              <a:buChar char="•"/>
            </a:pPr>
            <a:r>
              <a:rPr lang="he-IL" sz="1400" dirty="0" smtClean="0"/>
              <a:t>לבחור אחת מהדוגמאות ולתכנן קטע פנטומימה קצר המדגים אותו.</a:t>
            </a:r>
          </a:p>
          <a:p>
            <a:pPr marL="355600" lvl="1" indent="-174625">
              <a:lnSpc>
                <a:spcPct val="120000"/>
              </a:lnSpc>
              <a:buFont typeface="Arial" panose="020B0604020202020204" pitchFamily="34" charset="0"/>
              <a:buChar char="•"/>
            </a:pPr>
            <a:r>
              <a:rPr lang="he-IL" sz="1400" dirty="0" smtClean="0"/>
              <a:t>למצוא דוגמה לענף ספורט "מוזר"</a:t>
            </a:r>
            <a:r>
              <a:rPr lang="en-US" sz="1400" dirty="0" smtClean="0"/>
              <a:t> </a:t>
            </a:r>
            <a:r>
              <a:rPr lang="he-IL" sz="1400" dirty="0" smtClean="0"/>
              <a:t>או לא מוכר שבו נעשה שימוש במרכיב הכושר הזה, וסרטון המדגים את ספורט זה.</a:t>
            </a:r>
          </a:p>
          <a:p>
            <a:pPr marL="355600" lvl="1" indent="-174625">
              <a:lnSpc>
                <a:spcPct val="120000"/>
              </a:lnSpc>
              <a:buFont typeface="Arial" panose="020B0604020202020204" pitchFamily="34" charset="0"/>
              <a:buChar char="•"/>
            </a:pPr>
            <a:endParaRPr lang="he-IL" sz="1400" dirty="0" smtClean="0"/>
          </a:p>
          <a:p>
            <a:pPr marL="228600" indent="-228600">
              <a:lnSpc>
                <a:spcPct val="120000"/>
              </a:lnSpc>
              <a:buFont typeface="+mj-lt"/>
              <a:buAutoNum type="arabicPeriod"/>
            </a:pPr>
            <a:r>
              <a:rPr lang="he-IL" sz="1400" dirty="0" smtClean="0"/>
              <a:t>לכל קבוצה דקה וחצי להציג את קטע הפנטומימה שלה ואת הסרטון שמצאה. </a:t>
            </a:r>
            <a:r>
              <a:rPr lang="he-IL" sz="1400" b="1" dirty="0" smtClean="0"/>
              <a:t>האם שאר הכיתה תוכל לזהות את מרכיב הכושר הגופני?</a:t>
            </a:r>
            <a:r>
              <a:rPr lang="he-IL" sz="1400" dirty="0" smtClean="0"/>
              <a:t> </a:t>
            </a:r>
          </a:p>
          <a:p>
            <a:pPr>
              <a:lnSpc>
                <a:spcPct val="120000"/>
              </a:lnSpc>
            </a:pPr>
            <a:r>
              <a:rPr lang="he-IL" sz="1400" dirty="0" smtClean="0"/>
              <a:t>	 </a:t>
            </a:r>
          </a:p>
          <a:p>
            <a:pPr lvl="1">
              <a:lnSpc>
                <a:spcPct val="120000"/>
              </a:lnSpc>
            </a:pPr>
            <a:endParaRPr lang="he-IL" sz="1000" dirty="0"/>
          </a:p>
        </p:txBody>
      </p:sp>
      <p:sp>
        <p:nvSpPr>
          <p:cNvPr id="5" name="Title 1"/>
          <p:cNvSpPr txBox="1">
            <a:spLocks/>
          </p:cNvSpPr>
          <p:nvPr/>
        </p:nvSpPr>
        <p:spPr>
          <a:xfrm>
            <a:off x="0" y="17860"/>
            <a:ext cx="9016583" cy="994172"/>
          </a:xfrm>
          <a:prstGeom prst="rect">
            <a:avLst/>
          </a:prstGeom>
        </p:spPr>
        <p:txBody>
          <a:bodyPr vert="horz" lIns="91440" tIns="45720" rIns="91440" bIns="45720" rtlCol="1" anchor="ctr">
            <a:normAutofit fontScale="97500"/>
          </a:bodyPr>
          <a:lstStyle>
            <a:lvl1pPr algn="r" defTabSz="685800" rtl="1" eaLnBrk="1" latinLnBrk="0" hangingPunct="1">
              <a:lnSpc>
                <a:spcPct val="90000"/>
              </a:lnSpc>
              <a:spcBef>
                <a:spcPct val="0"/>
              </a:spcBef>
              <a:buNone/>
              <a:defRPr sz="2400" kern="1200">
                <a:solidFill>
                  <a:schemeClr val="bg1"/>
                </a:solidFill>
                <a:latin typeface="+mj-lt"/>
                <a:ea typeface="+mj-ea"/>
                <a:cs typeface="+mj-cs"/>
              </a:defRPr>
            </a:lvl1pPr>
          </a:lstStyle>
          <a:p>
            <a:pPr>
              <a:buClrTx/>
            </a:pPr>
            <a:endParaRPr lang="he-IL" sz="3300" dirty="0" smtClean="0"/>
          </a:p>
          <a:p>
            <a:pPr>
              <a:buClrTx/>
            </a:pPr>
            <a:r>
              <a:rPr lang="he-IL" sz="3300" dirty="0" smtClean="0"/>
              <a:t>מציגים כושר גופני - </a:t>
            </a:r>
            <a:r>
              <a:rPr lang="he-IL" sz="3300" dirty="0"/>
              <a:t>עבודה בקבוצות:</a:t>
            </a:r>
          </a:p>
          <a:p>
            <a:pPr>
              <a:buClrTx/>
              <a:buFontTx/>
            </a:pPr>
            <a:endParaRPr lang="en-US" sz="3300" dirty="0"/>
          </a:p>
        </p:txBody>
      </p:sp>
      <p:pic>
        <p:nvPicPr>
          <p:cNvPr id="3" name="תמונה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94402" y="1197187"/>
            <a:ext cx="705723" cy="1053318"/>
          </a:xfrm>
          <a:prstGeom prst="rect">
            <a:avLst/>
          </a:prstGeom>
        </p:spPr>
      </p:pic>
      <p:sp>
        <p:nvSpPr>
          <p:cNvPr id="11" name="חץ למטה 10"/>
          <p:cNvSpPr/>
          <p:nvPr/>
        </p:nvSpPr>
        <p:spPr>
          <a:xfrm>
            <a:off x="1754071" y="2331608"/>
            <a:ext cx="186384" cy="273734"/>
          </a:xfrm>
          <a:prstGeom prst="downArrow">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8" name="תמונה 7">
            <a:hlinkClick r:id="rId5"/>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24525" y="4457700"/>
            <a:ext cx="1045476" cy="685800"/>
          </a:xfrm>
          <a:prstGeom prst="rect">
            <a:avLst/>
          </a:prstGeom>
        </p:spPr>
      </p:pic>
      <p:sp>
        <p:nvSpPr>
          <p:cNvPr id="12" name="חץ למטה 11"/>
          <p:cNvSpPr/>
          <p:nvPr/>
        </p:nvSpPr>
        <p:spPr>
          <a:xfrm>
            <a:off x="1752749" y="4096753"/>
            <a:ext cx="189029" cy="277619"/>
          </a:xfrm>
          <a:prstGeom prst="downArrow">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357798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3455201" y="1298744"/>
            <a:ext cx="5561382" cy="2858691"/>
          </a:xfrm>
        </p:spPr>
        <p:txBody>
          <a:bodyPr>
            <a:normAutofit/>
          </a:bodyPr>
          <a:lstStyle/>
          <a:p>
            <a:r>
              <a:rPr lang="he-IL" sz="1800" dirty="0" smtClean="0"/>
              <a:t>פעילות סיבולת לב ריאה – לא מיועדת רק להוצאת אנרגיה</a:t>
            </a:r>
          </a:p>
          <a:p>
            <a:r>
              <a:rPr lang="he-IL" sz="2000" dirty="0"/>
              <a:t/>
            </a:r>
            <a:br>
              <a:rPr lang="he-IL" sz="2000" dirty="0"/>
            </a:br>
            <a:r>
              <a:rPr lang="he-IL" sz="2000" dirty="0"/>
              <a:t/>
            </a:r>
            <a:br>
              <a:rPr lang="he-IL" sz="2000" dirty="0"/>
            </a:br>
            <a:endParaRPr lang="he-IL" sz="1900" dirty="0"/>
          </a:p>
          <a:p>
            <a:endParaRPr lang="he-IL" sz="1600" dirty="0" smtClean="0"/>
          </a:p>
          <a:p>
            <a:pPr lvl="1"/>
            <a:endParaRPr lang="he-IL" sz="1200" dirty="0"/>
          </a:p>
        </p:txBody>
      </p:sp>
      <p:sp>
        <p:nvSpPr>
          <p:cNvPr id="5" name="Title 1"/>
          <p:cNvSpPr txBox="1">
            <a:spLocks/>
          </p:cNvSpPr>
          <p:nvPr/>
        </p:nvSpPr>
        <p:spPr>
          <a:xfrm>
            <a:off x="0" y="17860"/>
            <a:ext cx="9016583" cy="994172"/>
          </a:xfrm>
          <a:prstGeom prst="rect">
            <a:avLst/>
          </a:prstGeom>
        </p:spPr>
        <p:txBody>
          <a:bodyPr vert="horz" lIns="91440" tIns="45720" rIns="91440" bIns="45720" rtlCol="1" anchor="ctr">
            <a:normAutofit fontScale="97500"/>
          </a:bodyPr>
          <a:lstStyle>
            <a:lvl1pPr algn="r" defTabSz="685800" rtl="1" eaLnBrk="1" latinLnBrk="0" hangingPunct="1">
              <a:lnSpc>
                <a:spcPct val="90000"/>
              </a:lnSpc>
              <a:spcBef>
                <a:spcPct val="0"/>
              </a:spcBef>
              <a:buNone/>
              <a:defRPr sz="2400" kern="1200">
                <a:solidFill>
                  <a:schemeClr val="bg1"/>
                </a:solidFill>
                <a:latin typeface="+mj-lt"/>
                <a:ea typeface="+mj-ea"/>
                <a:cs typeface="+mj-cs"/>
              </a:defRPr>
            </a:lvl1pPr>
          </a:lstStyle>
          <a:p>
            <a:pPr>
              <a:buClrTx/>
              <a:buFontTx/>
            </a:pPr>
            <a:r>
              <a:rPr lang="he-IL" sz="3300" dirty="0" smtClean="0"/>
              <a:t>הידעתם?	</a:t>
            </a:r>
            <a:endParaRPr lang="en-US" sz="3300" dirty="0"/>
          </a:p>
        </p:txBody>
      </p:sp>
      <p:sp>
        <p:nvSpPr>
          <p:cNvPr id="2" name="Rectangle 1"/>
          <p:cNvSpPr/>
          <p:nvPr/>
        </p:nvSpPr>
        <p:spPr>
          <a:xfrm>
            <a:off x="3839107" y="1879252"/>
            <a:ext cx="1902093" cy="1169551"/>
          </a:xfrm>
          <a:prstGeom prst="rect">
            <a:avLst/>
          </a:prstGeom>
        </p:spPr>
        <p:txBody>
          <a:bodyPr wrap="square">
            <a:spAutoFit/>
          </a:bodyPr>
          <a:lstStyle/>
          <a:p>
            <a:pPr algn="r" rtl="1"/>
            <a:r>
              <a:rPr lang="he-IL" b="1" dirty="0"/>
              <a:t>היתרונות הרגשיים</a:t>
            </a:r>
            <a:endParaRPr lang="he-IL" dirty="0"/>
          </a:p>
          <a:p>
            <a:pPr algn="r" rtl="1"/>
            <a:r>
              <a:rPr lang="he-IL" dirty="0" smtClean="0"/>
              <a:t>מפחיתה </a:t>
            </a:r>
            <a:r>
              <a:rPr lang="he-IL" dirty="0"/>
              <a:t>מתח</a:t>
            </a:r>
          </a:p>
          <a:p>
            <a:pPr algn="r" rtl="1"/>
            <a:r>
              <a:rPr lang="he-IL" dirty="0" smtClean="0"/>
              <a:t>מפחיתה </a:t>
            </a:r>
            <a:r>
              <a:rPr lang="he-IL" dirty="0"/>
              <a:t>חרדה ודיכאון</a:t>
            </a:r>
          </a:p>
          <a:p>
            <a:pPr algn="r" rtl="1"/>
            <a:r>
              <a:rPr lang="he-IL" dirty="0" smtClean="0"/>
              <a:t>מעצימה </a:t>
            </a:r>
            <a:r>
              <a:rPr lang="he-IL" dirty="0"/>
              <a:t>הערכה עצמית</a:t>
            </a:r>
          </a:p>
          <a:p>
            <a:pPr algn="r" rtl="1"/>
            <a:r>
              <a:rPr lang="he-IL" dirty="0" smtClean="0"/>
              <a:t>משפרת </a:t>
            </a:r>
            <a:r>
              <a:rPr lang="he-IL" dirty="0"/>
              <a:t>את השינה</a:t>
            </a:r>
          </a:p>
        </p:txBody>
      </p:sp>
      <p:sp>
        <p:nvSpPr>
          <p:cNvPr id="3" name="Rectangle 2"/>
          <p:cNvSpPr/>
          <p:nvPr/>
        </p:nvSpPr>
        <p:spPr>
          <a:xfrm>
            <a:off x="6275181" y="1879252"/>
            <a:ext cx="2741402" cy="1384995"/>
          </a:xfrm>
          <a:prstGeom prst="rect">
            <a:avLst/>
          </a:prstGeom>
        </p:spPr>
        <p:txBody>
          <a:bodyPr wrap="square">
            <a:spAutoFit/>
          </a:bodyPr>
          <a:lstStyle/>
          <a:p>
            <a:pPr algn="r" rtl="1"/>
            <a:r>
              <a:rPr lang="he-IL" b="1" dirty="0"/>
              <a:t>היתרונות הבריאותיים</a:t>
            </a:r>
            <a:endParaRPr lang="he-IL" dirty="0"/>
          </a:p>
          <a:p>
            <a:pPr algn="r" rtl="1"/>
            <a:r>
              <a:rPr lang="he-IL" dirty="0" smtClean="0"/>
              <a:t>משפרת </a:t>
            </a:r>
            <a:r>
              <a:rPr lang="he-IL" dirty="0"/>
              <a:t>את </a:t>
            </a:r>
            <a:r>
              <a:rPr lang="he-IL" dirty="0" smtClean="0"/>
              <a:t>היכולת </a:t>
            </a:r>
            <a:r>
              <a:rPr lang="he-IL" dirty="0"/>
              <a:t>של הלב והריאות</a:t>
            </a:r>
          </a:p>
          <a:p>
            <a:pPr algn="r" rtl="1"/>
            <a:r>
              <a:rPr lang="he-IL" dirty="0" smtClean="0"/>
              <a:t>משפרת </a:t>
            </a:r>
            <a:r>
              <a:rPr lang="he-IL" dirty="0"/>
              <a:t>את </a:t>
            </a:r>
            <a:r>
              <a:rPr lang="he-IL" dirty="0" smtClean="0"/>
              <a:t>יכולת הובלת הדם בגוף</a:t>
            </a:r>
            <a:endParaRPr lang="he-IL" dirty="0"/>
          </a:p>
          <a:p>
            <a:pPr algn="r" rtl="1"/>
            <a:r>
              <a:rPr lang="he-IL" dirty="0"/>
              <a:t>מעלה את רמות האנרגיה</a:t>
            </a:r>
          </a:p>
          <a:p>
            <a:pPr algn="r" rtl="1"/>
            <a:r>
              <a:rPr lang="he-IL" dirty="0" smtClean="0"/>
              <a:t>מחזקת </a:t>
            </a:r>
            <a:r>
              <a:rPr lang="he-IL" dirty="0"/>
              <a:t>את השרירים</a:t>
            </a:r>
          </a:p>
          <a:p>
            <a:pPr algn="r" rtl="1"/>
            <a:r>
              <a:rPr lang="he-IL" dirty="0" smtClean="0"/>
              <a:t>מסייעת </a:t>
            </a:r>
            <a:r>
              <a:rPr lang="he-IL" dirty="0"/>
              <a:t>בשריפת קלוריות</a:t>
            </a:r>
          </a:p>
        </p:txBody>
      </p:sp>
      <p:pic>
        <p:nvPicPr>
          <p:cNvPr id="7" name="תמונה 6"/>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9556"/>
          <a:stretch/>
        </p:blipFill>
        <p:spPr>
          <a:xfrm>
            <a:off x="1715155" y="2476500"/>
            <a:ext cx="2862024" cy="2667000"/>
          </a:xfrm>
          <a:prstGeom prst="rect">
            <a:avLst/>
          </a:prstGeom>
        </p:spPr>
      </p:pic>
    </p:spTree>
    <p:extLst>
      <p:ext uri="{BB962C8B-B14F-4D97-AF65-F5344CB8AC3E}">
        <p14:creationId xmlns:p14="http://schemas.microsoft.com/office/powerpoint/2010/main" val="20356434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3455201" y="1228405"/>
            <a:ext cx="5561382" cy="2858691"/>
          </a:xfrm>
        </p:spPr>
        <p:txBody>
          <a:bodyPr>
            <a:normAutofit lnSpcReduction="10000"/>
          </a:bodyPr>
          <a:lstStyle/>
          <a:p>
            <a:pPr fontAlgn="base"/>
            <a:r>
              <a:rPr lang="he-IL" sz="1800" b="1" dirty="0" smtClean="0"/>
              <a:t>נחשו/העריכו</a:t>
            </a:r>
          </a:p>
          <a:p>
            <a:pPr fontAlgn="base"/>
            <a:r>
              <a:rPr lang="he-IL" sz="1800" b="1" dirty="0" smtClean="0"/>
              <a:t>ממה </a:t>
            </a:r>
            <a:r>
              <a:rPr lang="he-IL" sz="1800" b="1" dirty="0"/>
              <a:t>נפיק אותה תועלת לב-ריאה כמו בהרמת משקולות כבדות במשך 10 דקות?  </a:t>
            </a:r>
            <a:endParaRPr lang="he-IL" sz="1800" b="1" dirty="0" smtClean="0"/>
          </a:p>
          <a:p>
            <a:pPr fontAlgn="base"/>
            <a:endParaRPr lang="he-IL" sz="1800" b="1" dirty="0"/>
          </a:p>
          <a:p>
            <a:pPr fontAlgn="base"/>
            <a:r>
              <a:rPr lang="he-IL" sz="1800" dirty="0" smtClean="0"/>
              <a:t>א</a:t>
            </a:r>
            <a:r>
              <a:rPr lang="he-IL" sz="1800" dirty="0"/>
              <a:t>. ריקוד במסיבה במשך </a:t>
            </a:r>
            <a:r>
              <a:rPr lang="he-IL" sz="1800" dirty="0" smtClean="0"/>
              <a:t>15 דקות</a:t>
            </a:r>
            <a:endParaRPr lang="he-IL" sz="1800" dirty="0"/>
          </a:p>
          <a:p>
            <a:r>
              <a:rPr lang="he-IL" sz="1800" dirty="0"/>
              <a:t>ב. ריקוד במסיבה במשך </a:t>
            </a:r>
            <a:r>
              <a:rPr lang="he-IL" sz="1800" dirty="0" smtClean="0"/>
              <a:t>60 דקות</a:t>
            </a:r>
            <a:r>
              <a:rPr lang="he-IL" sz="1800" dirty="0"/>
              <a:t/>
            </a:r>
            <a:br>
              <a:rPr lang="he-IL" sz="1800" dirty="0"/>
            </a:br>
            <a:r>
              <a:rPr lang="he-IL" sz="2000" dirty="0"/>
              <a:t/>
            </a:r>
            <a:br>
              <a:rPr lang="he-IL" sz="2000" dirty="0"/>
            </a:br>
            <a:r>
              <a:rPr lang="he-IL" sz="2000" dirty="0"/>
              <a:t/>
            </a:r>
            <a:br>
              <a:rPr lang="he-IL" sz="2000" dirty="0"/>
            </a:br>
            <a:endParaRPr lang="he-IL" sz="1900" dirty="0"/>
          </a:p>
          <a:p>
            <a:endParaRPr lang="he-IL" sz="1600" dirty="0" smtClean="0"/>
          </a:p>
          <a:p>
            <a:pPr lvl="1"/>
            <a:endParaRPr lang="he-IL" sz="1200" dirty="0"/>
          </a:p>
        </p:txBody>
      </p:sp>
      <p:sp>
        <p:nvSpPr>
          <p:cNvPr id="5" name="Title 1"/>
          <p:cNvSpPr txBox="1">
            <a:spLocks/>
          </p:cNvSpPr>
          <p:nvPr/>
        </p:nvSpPr>
        <p:spPr>
          <a:xfrm>
            <a:off x="0" y="17860"/>
            <a:ext cx="9016583" cy="994172"/>
          </a:xfrm>
          <a:prstGeom prst="rect">
            <a:avLst/>
          </a:prstGeom>
        </p:spPr>
        <p:txBody>
          <a:bodyPr vert="horz" lIns="91440" tIns="45720" rIns="91440" bIns="45720" rtlCol="1" anchor="ctr">
            <a:normAutofit fontScale="97500"/>
          </a:bodyPr>
          <a:lstStyle>
            <a:lvl1pPr algn="r" defTabSz="685800" rtl="1" eaLnBrk="1" latinLnBrk="0" hangingPunct="1">
              <a:lnSpc>
                <a:spcPct val="90000"/>
              </a:lnSpc>
              <a:spcBef>
                <a:spcPct val="0"/>
              </a:spcBef>
              <a:buNone/>
              <a:defRPr sz="2400" kern="1200">
                <a:solidFill>
                  <a:schemeClr val="bg1"/>
                </a:solidFill>
                <a:latin typeface="+mj-lt"/>
                <a:ea typeface="+mj-ea"/>
                <a:cs typeface="+mj-cs"/>
              </a:defRPr>
            </a:lvl1pPr>
          </a:lstStyle>
          <a:p>
            <a:pPr>
              <a:buClrTx/>
              <a:buFontTx/>
            </a:pPr>
            <a:r>
              <a:rPr lang="he-IL" sz="3300" dirty="0" smtClean="0"/>
              <a:t>מה שווה יותר? </a:t>
            </a:r>
            <a:endParaRPr lang="en-US" sz="3300" dirty="0"/>
          </a:p>
        </p:txBody>
      </p:sp>
      <p:sp>
        <p:nvSpPr>
          <p:cNvPr id="2" name="TextBox 1"/>
          <p:cNvSpPr txBox="1"/>
          <p:nvPr/>
        </p:nvSpPr>
        <p:spPr>
          <a:xfrm>
            <a:off x="2367346" y="5143500"/>
            <a:ext cx="1821820" cy="523220"/>
          </a:xfrm>
          <a:prstGeom prst="rect">
            <a:avLst/>
          </a:prstGeom>
          <a:noFill/>
        </p:spPr>
        <p:txBody>
          <a:bodyPr wrap="square" rtlCol="0">
            <a:spAutoFit/>
          </a:bodyPr>
          <a:lstStyle/>
          <a:p>
            <a:r>
              <a:rPr lang="he-IL" dirty="0" smtClean="0">
                <a:solidFill>
                  <a:srgbClr val="FF0000"/>
                </a:solidFill>
              </a:rPr>
              <a:t>תמונת אילוסטרציה:</a:t>
            </a:r>
            <a:r>
              <a:rPr lang="en-US" dirty="0" smtClean="0">
                <a:solidFill>
                  <a:srgbClr val="FF0000"/>
                </a:solidFill>
              </a:rPr>
              <a:t> </a:t>
            </a:r>
            <a:r>
              <a:rPr lang="he-IL" dirty="0" smtClean="0">
                <a:solidFill>
                  <a:srgbClr val="FF0000"/>
                </a:solidFill>
              </a:rPr>
              <a:t>משקולות וריקוד</a:t>
            </a:r>
            <a:endParaRPr lang="en-US" dirty="0">
              <a:solidFill>
                <a:srgbClr val="FF0000"/>
              </a:solidFill>
            </a:endParaRPr>
          </a:p>
        </p:txBody>
      </p:sp>
      <p:pic>
        <p:nvPicPr>
          <p:cNvPr id="6" name="תמונה 5"/>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70724" y="1315329"/>
            <a:ext cx="2807532" cy="3375568"/>
          </a:xfrm>
          <a:prstGeom prst="rect">
            <a:avLst/>
          </a:prstGeom>
        </p:spPr>
      </p:pic>
      <p:pic>
        <p:nvPicPr>
          <p:cNvPr id="7" name="תמונה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3952" y="4050323"/>
            <a:ext cx="1093177" cy="1093177"/>
          </a:xfrm>
          <a:prstGeom prst="rect">
            <a:avLst/>
          </a:prstGeom>
        </p:spPr>
      </p:pic>
    </p:spTree>
    <p:extLst>
      <p:ext uri="{BB962C8B-B14F-4D97-AF65-F5344CB8AC3E}">
        <p14:creationId xmlns:p14="http://schemas.microsoft.com/office/powerpoint/2010/main" val="30052687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3455201" y="1221370"/>
            <a:ext cx="5561382" cy="2858691"/>
          </a:xfrm>
        </p:spPr>
        <p:txBody>
          <a:bodyPr>
            <a:normAutofit lnSpcReduction="10000"/>
          </a:bodyPr>
          <a:lstStyle/>
          <a:p>
            <a:pPr fontAlgn="base"/>
            <a:r>
              <a:rPr lang="he-IL" sz="1800" b="1" dirty="0" smtClean="0"/>
              <a:t>נחשו/העריכו</a:t>
            </a:r>
          </a:p>
          <a:p>
            <a:pPr fontAlgn="base"/>
            <a:r>
              <a:rPr lang="he-IL" sz="1800" b="1" dirty="0" smtClean="0"/>
              <a:t>ממה </a:t>
            </a:r>
            <a:r>
              <a:rPr lang="he-IL" sz="1800" b="1" dirty="0"/>
              <a:t>נפיק אותה תועלת לב-ריאה כמו בהרמת משקולות כבדות במשך 10 דקות?  </a:t>
            </a:r>
            <a:endParaRPr lang="he-IL" sz="1800" b="1" dirty="0" smtClean="0"/>
          </a:p>
          <a:p>
            <a:pPr fontAlgn="base"/>
            <a:endParaRPr lang="he-IL" sz="1800" b="1" dirty="0"/>
          </a:p>
          <a:p>
            <a:pPr fontAlgn="base"/>
            <a:r>
              <a:rPr lang="he-IL" sz="1800" b="1" dirty="0" smtClean="0">
                <a:solidFill>
                  <a:srgbClr val="00863D"/>
                </a:solidFill>
              </a:rPr>
              <a:t>א</a:t>
            </a:r>
            <a:r>
              <a:rPr lang="he-IL" sz="1800" b="1" dirty="0">
                <a:solidFill>
                  <a:srgbClr val="00863D"/>
                </a:solidFill>
              </a:rPr>
              <a:t>. ריקוד במסיבה במשך </a:t>
            </a:r>
            <a:r>
              <a:rPr lang="he-IL" sz="1800" b="1" dirty="0" smtClean="0">
                <a:solidFill>
                  <a:srgbClr val="00863D"/>
                </a:solidFill>
              </a:rPr>
              <a:t>15 דקות</a:t>
            </a:r>
            <a:endParaRPr lang="he-IL" sz="1800" b="1" dirty="0">
              <a:solidFill>
                <a:srgbClr val="00863D"/>
              </a:solidFill>
            </a:endParaRPr>
          </a:p>
          <a:p>
            <a:r>
              <a:rPr lang="he-IL" sz="1800" dirty="0"/>
              <a:t>ב. ריקוד במסיבה במשך </a:t>
            </a:r>
            <a:r>
              <a:rPr lang="he-IL" sz="1800" dirty="0" smtClean="0"/>
              <a:t>60 דקות</a:t>
            </a:r>
            <a:r>
              <a:rPr lang="he-IL" sz="1800" dirty="0"/>
              <a:t/>
            </a:r>
            <a:br>
              <a:rPr lang="he-IL" sz="1800" dirty="0"/>
            </a:br>
            <a:r>
              <a:rPr lang="he-IL" sz="2000" dirty="0"/>
              <a:t/>
            </a:r>
            <a:br>
              <a:rPr lang="he-IL" sz="2000" dirty="0"/>
            </a:br>
            <a:r>
              <a:rPr lang="he-IL" sz="2000" dirty="0"/>
              <a:t/>
            </a:r>
            <a:br>
              <a:rPr lang="he-IL" sz="2000" dirty="0"/>
            </a:br>
            <a:endParaRPr lang="he-IL" sz="1900" dirty="0"/>
          </a:p>
          <a:p>
            <a:endParaRPr lang="he-IL" sz="1600" dirty="0" smtClean="0"/>
          </a:p>
          <a:p>
            <a:pPr lvl="1"/>
            <a:endParaRPr lang="he-IL" sz="1200" dirty="0"/>
          </a:p>
        </p:txBody>
      </p:sp>
      <p:sp>
        <p:nvSpPr>
          <p:cNvPr id="5" name="Title 1"/>
          <p:cNvSpPr txBox="1">
            <a:spLocks/>
          </p:cNvSpPr>
          <p:nvPr/>
        </p:nvSpPr>
        <p:spPr>
          <a:xfrm>
            <a:off x="0" y="17860"/>
            <a:ext cx="9016583" cy="994172"/>
          </a:xfrm>
          <a:prstGeom prst="rect">
            <a:avLst/>
          </a:prstGeom>
        </p:spPr>
        <p:txBody>
          <a:bodyPr vert="horz" lIns="91440" tIns="45720" rIns="91440" bIns="45720" rtlCol="1" anchor="ctr">
            <a:normAutofit fontScale="97500"/>
          </a:bodyPr>
          <a:lstStyle>
            <a:lvl1pPr algn="r" defTabSz="685800" rtl="1" eaLnBrk="1" latinLnBrk="0" hangingPunct="1">
              <a:lnSpc>
                <a:spcPct val="90000"/>
              </a:lnSpc>
              <a:spcBef>
                <a:spcPct val="0"/>
              </a:spcBef>
              <a:buNone/>
              <a:defRPr sz="2400" kern="1200">
                <a:solidFill>
                  <a:schemeClr val="bg1"/>
                </a:solidFill>
                <a:latin typeface="+mj-lt"/>
                <a:ea typeface="+mj-ea"/>
                <a:cs typeface="+mj-cs"/>
              </a:defRPr>
            </a:lvl1pPr>
          </a:lstStyle>
          <a:p>
            <a:pPr>
              <a:buClrTx/>
              <a:buFontTx/>
            </a:pPr>
            <a:r>
              <a:rPr lang="he-IL" sz="3300" dirty="0"/>
              <a:t>מה שווה יותר? </a:t>
            </a:r>
            <a:endParaRPr lang="en-US" sz="3300" dirty="0"/>
          </a:p>
        </p:txBody>
      </p:sp>
      <p:sp>
        <p:nvSpPr>
          <p:cNvPr id="6" name="Rectangle 5"/>
          <p:cNvSpPr/>
          <p:nvPr/>
        </p:nvSpPr>
        <p:spPr>
          <a:xfrm>
            <a:off x="0" y="3741071"/>
            <a:ext cx="9143999" cy="584775"/>
          </a:xfrm>
          <a:prstGeom prst="rect">
            <a:avLst/>
          </a:prstGeom>
          <a:solidFill>
            <a:schemeClr val="accent6">
              <a:lumMod val="40000"/>
              <a:lumOff val="60000"/>
              <a:alpha val="29020"/>
            </a:schemeClr>
          </a:solidFill>
        </p:spPr>
        <p:txBody>
          <a:bodyPr wrap="square">
            <a:spAutoFit/>
          </a:bodyPr>
          <a:lstStyle/>
          <a:p>
            <a:pPr algn="ctr"/>
            <a:r>
              <a:rPr lang="he-IL" sz="1600" dirty="0"/>
              <a:t>גם פעילות שלכאורה היא רק להנאה, כמו ריקוד, </a:t>
            </a:r>
            <a:r>
              <a:rPr lang="he-IL" sz="1600" dirty="0" smtClean="0"/>
              <a:t>תורמת לפעילות לב-ריאה לא </a:t>
            </a:r>
            <a:r>
              <a:rPr lang="he-IL" sz="1600" dirty="0"/>
              <a:t>פחות מפעילות שנחשבת </a:t>
            </a:r>
            <a:r>
              <a:rPr lang="he-IL" sz="1600" dirty="0" smtClean="0"/>
              <a:t>לספורט, כמו הרמת משקולות.</a:t>
            </a:r>
            <a:r>
              <a:rPr lang="he-IL" sz="1600" dirty="0"/>
              <a:t> </a:t>
            </a:r>
          </a:p>
        </p:txBody>
      </p:sp>
    </p:spTree>
    <p:extLst>
      <p:ext uri="{BB962C8B-B14F-4D97-AF65-F5344CB8AC3E}">
        <p14:creationId xmlns:p14="http://schemas.microsoft.com/office/powerpoint/2010/main" val="8364027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3455201" y="1242474"/>
            <a:ext cx="5561382" cy="1884206"/>
          </a:xfrm>
        </p:spPr>
        <p:txBody>
          <a:bodyPr>
            <a:noAutofit/>
          </a:bodyPr>
          <a:lstStyle/>
          <a:p>
            <a:pPr fontAlgn="base"/>
            <a:r>
              <a:rPr lang="he-IL" sz="1800" b="1" dirty="0" smtClean="0"/>
              <a:t>נחשו/העריכו</a:t>
            </a:r>
          </a:p>
          <a:p>
            <a:pPr fontAlgn="base"/>
            <a:r>
              <a:rPr lang="he-IL" sz="1800" b="1" dirty="0" smtClean="0"/>
              <a:t>ממה </a:t>
            </a:r>
            <a:r>
              <a:rPr lang="he-IL" sz="1800" b="1" dirty="0"/>
              <a:t>נפיק אותה תועלת לב-ריאה </a:t>
            </a:r>
            <a:r>
              <a:rPr lang="he-IL" sz="1800" b="1" dirty="0" smtClean="0"/>
              <a:t>כמו </a:t>
            </a:r>
            <a:r>
              <a:rPr lang="he-IL" sz="1800" b="1" dirty="0"/>
              <a:t>10 דקות של ריצה קלה?</a:t>
            </a:r>
          </a:p>
          <a:p>
            <a:endParaRPr lang="he-IL" sz="1800" dirty="0" smtClean="0"/>
          </a:p>
          <a:p>
            <a:r>
              <a:rPr lang="he-IL" sz="1800" dirty="0" smtClean="0"/>
              <a:t>א</a:t>
            </a:r>
            <a:r>
              <a:rPr lang="he-IL" sz="1800" dirty="0"/>
              <a:t>. </a:t>
            </a:r>
            <a:r>
              <a:rPr lang="he-IL" sz="1800" dirty="0" smtClean="0"/>
              <a:t>שטיפת רצפה </a:t>
            </a:r>
            <a:r>
              <a:rPr lang="he-IL" sz="1800" dirty="0"/>
              <a:t>במשך 10 דקות.</a:t>
            </a:r>
            <a:br>
              <a:rPr lang="he-IL" sz="1800" dirty="0"/>
            </a:br>
            <a:r>
              <a:rPr lang="he-IL" sz="1800" dirty="0"/>
              <a:t>ב. </a:t>
            </a:r>
            <a:r>
              <a:rPr lang="he-IL" sz="1800" dirty="0" smtClean="0"/>
              <a:t>שטיפת רצפה </a:t>
            </a:r>
            <a:r>
              <a:rPr lang="he-IL" sz="1800" dirty="0"/>
              <a:t>במשך 20 דקות. </a:t>
            </a:r>
            <a:endParaRPr lang="he-IL" sz="1800" dirty="0" smtClean="0"/>
          </a:p>
          <a:p>
            <a:pPr fontAlgn="base"/>
            <a:r>
              <a:rPr lang="he-IL" sz="1800" dirty="0"/>
              <a:t/>
            </a:r>
            <a:br>
              <a:rPr lang="he-IL" sz="1800" dirty="0"/>
            </a:br>
            <a:r>
              <a:rPr lang="he-IL" sz="1800" dirty="0"/>
              <a:t/>
            </a:r>
            <a:br>
              <a:rPr lang="he-IL" sz="1800" dirty="0"/>
            </a:br>
            <a:endParaRPr lang="he-IL" sz="1800" dirty="0"/>
          </a:p>
          <a:p>
            <a:endParaRPr lang="he-IL" sz="1800" dirty="0" smtClean="0"/>
          </a:p>
          <a:p>
            <a:pPr lvl="1"/>
            <a:endParaRPr lang="he-IL" sz="1800" dirty="0"/>
          </a:p>
        </p:txBody>
      </p:sp>
      <p:sp>
        <p:nvSpPr>
          <p:cNvPr id="5" name="Title 1"/>
          <p:cNvSpPr txBox="1">
            <a:spLocks/>
          </p:cNvSpPr>
          <p:nvPr/>
        </p:nvSpPr>
        <p:spPr>
          <a:xfrm>
            <a:off x="0" y="17860"/>
            <a:ext cx="9016583" cy="994172"/>
          </a:xfrm>
          <a:prstGeom prst="rect">
            <a:avLst/>
          </a:prstGeom>
        </p:spPr>
        <p:txBody>
          <a:bodyPr vert="horz" lIns="91440" tIns="45720" rIns="91440" bIns="45720" rtlCol="1" anchor="ctr">
            <a:normAutofit fontScale="97500"/>
          </a:bodyPr>
          <a:lstStyle>
            <a:lvl1pPr algn="r" defTabSz="685800" rtl="1" eaLnBrk="1" latinLnBrk="0" hangingPunct="1">
              <a:lnSpc>
                <a:spcPct val="90000"/>
              </a:lnSpc>
              <a:spcBef>
                <a:spcPct val="0"/>
              </a:spcBef>
              <a:buNone/>
              <a:defRPr sz="2400" kern="1200">
                <a:solidFill>
                  <a:schemeClr val="bg1"/>
                </a:solidFill>
                <a:latin typeface="+mj-lt"/>
                <a:ea typeface="+mj-ea"/>
                <a:cs typeface="+mj-cs"/>
              </a:defRPr>
            </a:lvl1pPr>
          </a:lstStyle>
          <a:p>
            <a:pPr>
              <a:buClrTx/>
              <a:buFontTx/>
            </a:pPr>
            <a:r>
              <a:rPr lang="he-IL" sz="3300" dirty="0"/>
              <a:t>מה שווה יותר? </a:t>
            </a:r>
            <a:endParaRPr lang="en-US" sz="3300" dirty="0"/>
          </a:p>
        </p:txBody>
      </p:sp>
      <p:sp>
        <p:nvSpPr>
          <p:cNvPr id="6" name="TextBox 5"/>
          <p:cNvSpPr txBox="1"/>
          <p:nvPr/>
        </p:nvSpPr>
        <p:spPr>
          <a:xfrm>
            <a:off x="3141068" y="5143500"/>
            <a:ext cx="1821820" cy="523220"/>
          </a:xfrm>
          <a:prstGeom prst="rect">
            <a:avLst/>
          </a:prstGeom>
          <a:noFill/>
        </p:spPr>
        <p:txBody>
          <a:bodyPr wrap="square" rtlCol="0">
            <a:spAutoFit/>
          </a:bodyPr>
          <a:lstStyle/>
          <a:p>
            <a:r>
              <a:rPr lang="he-IL" dirty="0" smtClean="0">
                <a:solidFill>
                  <a:srgbClr val="FF0000"/>
                </a:solidFill>
              </a:rPr>
              <a:t>תמונת אילוסטרציה:</a:t>
            </a:r>
            <a:r>
              <a:rPr lang="en-US" dirty="0" smtClean="0">
                <a:solidFill>
                  <a:srgbClr val="FF0000"/>
                </a:solidFill>
              </a:rPr>
              <a:t> </a:t>
            </a:r>
            <a:r>
              <a:rPr lang="he-IL" dirty="0" smtClean="0">
                <a:solidFill>
                  <a:srgbClr val="FF0000"/>
                </a:solidFill>
              </a:rPr>
              <a:t>ריצה ושטיפת רצפה</a:t>
            </a:r>
            <a:endParaRPr lang="en-US" dirty="0">
              <a:solidFill>
                <a:srgbClr val="FF0000"/>
              </a:solidFill>
            </a:endParaRPr>
          </a:p>
        </p:txBody>
      </p:sp>
      <p:pic>
        <p:nvPicPr>
          <p:cNvPr id="3" name="תמונה 2"/>
          <p:cNvPicPr>
            <a:picLocks noChangeAspect="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958450" y="1291388"/>
            <a:ext cx="2760191" cy="4131468"/>
          </a:xfrm>
          <a:prstGeom prst="rect">
            <a:avLst/>
          </a:prstGeom>
        </p:spPr>
      </p:pic>
      <p:pic>
        <p:nvPicPr>
          <p:cNvPr id="8" name="תמונה 7"/>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74308" y="1959605"/>
            <a:ext cx="1693832" cy="3183895"/>
          </a:xfrm>
          <a:prstGeom prst="rect">
            <a:avLst/>
          </a:prstGeom>
        </p:spPr>
      </p:pic>
    </p:spTree>
    <p:extLst>
      <p:ext uri="{BB962C8B-B14F-4D97-AF65-F5344CB8AC3E}">
        <p14:creationId xmlns:p14="http://schemas.microsoft.com/office/powerpoint/2010/main" val="25463059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3455201" y="1235440"/>
            <a:ext cx="5561382" cy="2161907"/>
          </a:xfrm>
        </p:spPr>
        <p:txBody>
          <a:bodyPr>
            <a:noAutofit/>
          </a:bodyPr>
          <a:lstStyle/>
          <a:p>
            <a:pPr fontAlgn="base"/>
            <a:r>
              <a:rPr lang="he-IL" sz="1800" b="1" dirty="0" smtClean="0"/>
              <a:t>נחשו/העריכו</a:t>
            </a:r>
          </a:p>
          <a:p>
            <a:pPr fontAlgn="base"/>
            <a:r>
              <a:rPr lang="he-IL" sz="1800" b="1" dirty="0" smtClean="0"/>
              <a:t>ממה </a:t>
            </a:r>
            <a:r>
              <a:rPr lang="he-IL" sz="1800" b="1" dirty="0"/>
              <a:t>נפיק אותה תועלת לב-ריאה </a:t>
            </a:r>
            <a:r>
              <a:rPr lang="he-IL" sz="1800" b="1" dirty="0" smtClean="0"/>
              <a:t>כמו </a:t>
            </a:r>
            <a:r>
              <a:rPr lang="he-IL" sz="1800" b="1" dirty="0"/>
              <a:t>10 דקות של ריצה קלה?</a:t>
            </a:r>
          </a:p>
          <a:p>
            <a:endParaRPr lang="he-IL" sz="1800" dirty="0" smtClean="0"/>
          </a:p>
          <a:p>
            <a:r>
              <a:rPr lang="he-IL" sz="1800" dirty="0" smtClean="0"/>
              <a:t>א</a:t>
            </a:r>
            <a:r>
              <a:rPr lang="he-IL" sz="1800" dirty="0"/>
              <a:t>. </a:t>
            </a:r>
            <a:r>
              <a:rPr lang="he-IL" sz="1800" dirty="0" smtClean="0"/>
              <a:t>שטיפת רצפה </a:t>
            </a:r>
            <a:r>
              <a:rPr lang="he-IL" sz="1800" dirty="0"/>
              <a:t>במשך 10 דקות.</a:t>
            </a:r>
            <a:br>
              <a:rPr lang="he-IL" sz="1800" dirty="0"/>
            </a:br>
            <a:r>
              <a:rPr lang="he-IL" sz="1800" b="1" dirty="0">
                <a:solidFill>
                  <a:srgbClr val="00863D"/>
                </a:solidFill>
              </a:rPr>
              <a:t>ב. </a:t>
            </a:r>
            <a:r>
              <a:rPr lang="he-IL" sz="1800" b="1" dirty="0" smtClean="0">
                <a:solidFill>
                  <a:srgbClr val="00863D"/>
                </a:solidFill>
              </a:rPr>
              <a:t>שטיפת רצפה </a:t>
            </a:r>
            <a:r>
              <a:rPr lang="he-IL" sz="1800" b="1" dirty="0">
                <a:solidFill>
                  <a:srgbClr val="00863D"/>
                </a:solidFill>
              </a:rPr>
              <a:t>במשך 20 דקות.</a:t>
            </a:r>
            <a:r>
              <a:rPr lang="he-IL" sz="1800" dirty="0"/>
              <a:t> </a:t>
            </a:r>
            <a:endParaRPr lang="he-IL" sz="1800" dirty="0" smtClean="0"/>
          </a:p>
          <a:p>
            <a:pPr fontAlgn="base"/>
            <a:r>
              <a:rPr lang="he-IL" sz="1800" dirty="0"/>
              <a:t/>
            </a:r>
            <a:br>
              <a:rPr lang="he-IL" sz="1800" dirty="0"/>
            </a:br>
            <a:r>
              <a:rPr lang="he-IL" sz="1800" dirty="0"/>
              <a:t/>
            </a:r>
            <a:br>
              <a:rPr lang="he-IL" sz="1800" dirty="0"/>
            </a:br>
            <a:endParaRPr lang="he-IL" sz="1800" dirty="0"/>
          </a:p>
          <a:p>
            <a:endParaRPr lang="he-IL" sz="1800" dirty="0" smtClean="0"/>
          </a:p>
          <a:p>
            <a:pPr lvl="1"/>
            <a:endParaRPr lang="he-IL" sz="1800" dirty="0"/>
          </a:p>
        </p:txBody>
      </p:sp>
      <p:sp>
        <p:nvSpPr>
          <p:cNvPr id="5" name="Title 1"/>
          <p:cNvSpPr txBox="1">
            <a:spLocks/>
          </p:cNvSpPr>
          <p:nvPr/>
        </p:nvSpPr>
        <p:spPr>
          <a:xfrm>
            <a:off x="0" y="17860"/>
            <a:ext cx="9016583" cy="994172"/>
          </a:xfrm>
          <a:prstGeom prst="rect">
            <a:avLst/>
          </a:prstGeom>
        </p:spPr>
        <p:txBody>
          <a:bodyPr vert="horz" lIns="91440" tIns="45720" rIns="91440" bIns="45720" rtlCol="1" anchor="ctr">
            <a:normAutofit fontScale="97500"/>
          </a:bodyPr>
          <a:lstStyle>
            <a:lvl1pPr algn="r" defTabSz="685800" rtl="1" eaLnBrk="1" latinLnBrk="0" hangingPunct="1">
              <a:lnSpc>
                <a:spcPct val="90000"/>
              </a:lnSpc>
              <a:spcBef>
                <a:spcPct val="0"/>
              </a:spcBef>
              <a:buNone/>
              <a:defRPr sz="2400" kern="1200">
                <a:solidFill>
                  <a:schemeClr val="bg1"/>
                </a:solidFill>
                <a:latin typeface="+mj-lt"/>
                <a:ea typeface="+mj-ea"/>
                <a:cs typeface="+mj-cs"/>
              </a:defRPr>
            </a:lvl1pPr>
          </a:lstStyle>
          <a:p>
            <a:pPr>
              <a:buClrTx/>
              <a:buFontTx/>
            </a:pPr>
            <a:r>
              <a:rPr lang="he-IL" sz="3300" dirty="0"/>
              <a:t>מה שווה יותר? </a:t>
            </a:r>
            <a:endParaRPr lang="en-US" sz="3300" dirty="0"/>
          </a:p>
        </p:txBody>
      </p:sp>
      <p:sp>
        <p:nvSpPr>
          <p:cNvPr id="6" name="Rectangle 5"/>
          <p:cNvSpPr/>
          <p:nvPr/>
        </p:nvSpPr>
        <p:spPr>
          <a:xfrm>
            <a:off x="0" y="3741071"/>
            <a:ext cx="9143999" cy="584775"/>
          </a:xfrm>
          <a:prstGeom prst="rect">
            <a:avLst/>
          </a:prstGeom>
          <a:solidFill>
            <a:schemeClr val="accent6">
              <a:lumMod val="40000"/>
              <a:lumOff val="60000"/>
              <a:alpha val="29020"/>
            </a:schemeClr>
          </a:solidFill>
        </p:spPr>
        <p:txBody>
          <a:bodyPr wrap="square">
            <a:spAutoFit/>
          </a:bodyPr>
          <a:lstStyle/>
          <a:p>
            <a:pPr algn="ctr" rtl="1"/>
            <a:r>
              <a:rPr lang="he-IL" sz="1600" dirty="0"/>
              <a:t>מפעילויות שיגרתיות שאנחנו עושים ביום יום אנחנו מפיקים רווח לגופנו, רק </a:t>
            </a:r>
            <a:r>
              <a:rPr lang="he-IL" sz="1600" dirty="0" smtClean="0"/>
              <a:t>שצריך לבצע </a:t>
            </a:r>
            <a:r>
              <a:rPr lang="he-IL" sz="1600" dirty="0"/>
              <a:t>אותם יותר זמן כדי להפיק אותה </a:t>
            </a:r>
            <a:r>
              <a:rPr lang="he-IL" sz="1600" dirty="0" smtClean="0"/>
              <a:t>תועלת כמו מספורט.</a:t>
            </a:r>
            <a:endParaRPr lang="he-IL" sz="1600" dirty="0"/>
          </a:p>
        </p:txBody>
      </p:sp>
    </p:spTree>
    <p:extLst>
      <p:ext uri="{BB962C8B-B14F-4D97-AF65-F5344CB8AC3E}">
        <p14:creationId xmlns:p14="http://schemas.microsoft.com/office/powerpoint/2010/main" val="18443518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3455201" y="1242474"/>
            <a:ext cx="5561382" cy="1884206"/>
          </a:xfrm>
        </p:spPr>
        <p:txBody>
          <a:bodyPr>
            <a:noAutofit/>
          </a:bodyPr>
          <a:lstStyle/>
          <a:p>
            <a:pPr fontAlgn="base"/>
            <a:r>
              <a:rPr lang="he-IL" sz="1800" b="1" dirty="0" smtClean="0"/>
              <a:t>נחשו/העריכו</a:t>
            </a:r>
          </a:p>
          <a:p>
            <a:pPr fontAlgn="base"/>
            <a:r>
              <a:rPr lang="he-IL" sz="1800" b="1" dirty="0"/>
              <a:t>ממה נפיק יותר תועלת מבחינת פעילות לב-ריאה?</a:t>
            </a:r>
            <a:endParaRPr lang="he-IL" sz="1800" dirty="0"/>
          </a:p>
          <a:p>
            <a:endParaRPr lang="he-IL" sz="1800" dirty="0" smtClean="0"/>
          </a:p>
          <a:p>
            <a:r>
              <a:rPr lang="he-IL" sz="1800" dirty="0" smtClean="0"/>
              <a:t>א</a:t>
            </a:r>
            <a:r>
              <a:rPr lang="he-IL" sz="1800" dirty="0"/>
              <a:t>.  10 דקות מתיחות </a:t>
            </a:r>
          </a:p>
          <a:p>
            <a:r>
              <a:rPr lang="he-IL" sz="1800" dirty="0"/>
              <a:t>ב.  10 דקות באולינג  </a:t>
            </a:r>
            <a:endParaRPr lang="he-IL" sz="1800" dirty="0" smtClean="0"/>
          </a:p>
          <a:p>
            <a:pPr fontAlgn="base"/>
            <a:r>
              <a:rPr lang="he-IL" sz="1800" dirty="0"/>
              <a:t/>
            </a:r>
            <a:br>
              <a:rPr lang="he-IL" sz="1800" dirty="0"/>
            </a:br>
            <a:r>
              <a:rPr lang="he-IL" sz="1800" dirty="0"/>
              <a:t/>
            </a:r>
            <a:br>
              <a:rPr lang="he-IL" sz="1800" dirty="0"/>
            </a:br>
            <a:endParaRPr lang="he-IL" sz="1800" dirty="0"/>
          </a:p>
          <a:p>
            <a:endParaRPr lang="he-IL" sz="1800" dirty="0" smtClean="0"/>
          </a:p>
          <a:p>
            <a:pPr lvl="1"/>
            <a:endParaRPr lang="he-IL" sz="1800" dirty="0"/>
          </a:p>
        </p:txBody>
      </p:sp>
      <p:sp>
        <p:nvSpPr>
          <p:cNvPr id="5" name="Title 1"/>
          <p:cNvSpPr txBox="1">
            <a:spLocks/>
          </p:cNvSpPr>
          <p:nvPr/>
        </p:nvSpPr>
        <p:spPr>
          <a:xfrm>
            <a:off x="0" y="17860"/>
            <a:ext cx="9016583" cy="994172"/>
          </a:xfrm>
          <a:prstGeom prst="rect">
            <a:avLst/>
          </a:prstGeom>
        </p:spPr>
        <p:txBody>
          <a:bodyPr vert="horz" lIns="91440" tIns="45720" rIns="91440" bIns="45720" rtlCol="1" anchor="ctr">
            <a:normAutofit fontScale="97500"/>
          </a:bodyPr>
          <a:lstStyle>
            <a:lvl1pPr algn="r" defTabSz="685800" rtl="1" eaLnBrk="1" latinLnBrk="0" hangingPunct="1">
              <a:lnSpc>
                <a:spcPct val="90000"/>
              </a:lnSpc>
              <a:spcBef>
                <a:spcPct val="0"/>
              </a:spcBef>
              <a:buNone/>
              <a:defRPr sz="2400" kern="1200">
                <a:solidFill>
                  <a:schemeClr val="bg1"/>
                </a:solidFill>
                <a:latin typeface="+mj-lt"/>
                <a:ea typeface="+mj-ea"/>
                <a:cs typeface="+mj-cs"/>
              </a:defRPr>
            </a:lvl1pPr>
          </a:lstStyle>
          <a:p>
            <a:pPr>
              <a:buClrTx/>
              <a:buFontTx/>
            </a:pPr>
            <a:r>
              <a:rPr lang="he-IL" sz="3300" dirty="0"/>
              <a:t>מה שווה יותר? </a:t>
            </a:r>
            <a:endParaRPr lang="en-US" sz="3300" dirty="0"/>
          </a:p>
        </p:txBody>
      </p:sp>
      <p:sp>
        <p:nvSpPr>
          <p:cNvPr id="6" name="TextBox 5"/>
          <p:cNvSpPr txBox="1"/>
          <p:nvPr/>
        </p:nvSpPr>
        <p:spPr>
          <a:xfrm>
            <a:off x="3119967" y="5143500"/>
            <a:ext cx="1821820" cy="738664"/>
          </a:xfrm>
          <a:prstGeom prst="rect">
            <a:avLst/>
          </a:prstGeom>
          <a:noFill/>
        </p:spPr>
        <p:txBody>
          <a:bodyPr wrap="square" rtlCol="0">
            <a:spAutoFit/>
          </a:bodyPr>
          <a:lstStyle/>
          <a:p>
            <a:r>
              <a:rPr lang="he-IL" dirty="0" smtClean="0">
                <a:solidFill>
                  <a:srgbClr val="FF0000"/>
                </a:solidFill>
              </a:rPr>
              <a:t>תמונת אילוסטרציה:</a:t>
            </a:r>
            <a:r>
              <a:rPr lang="en-US" dirty="0" smtClean="0">
                <a:solidFill>
                  <a:srgbClr val="FF0000"/>
                </a:solidFill>
              </a:rPr>
              <a:t> </a:t>
            </a:r>
            <a:r>
              <a:rPr lang="he-IL" dirty="0" smtClean="0">
                <a:solidFill>
                  <a:srgbClr val="FF0000"/>
                </a:solidFill>
              </a:rPr>
              <a:t>באולינג ומישהו עושה מתיחות</a:t>
            </a:r>
            <a:endParaRPr lang="en-US" dirty="0">
              <a:solidFill>
                <a:srgbClr val="FF0000"/>
              </a:solidFill>
            </a:endParaRPr>
          </a:p>
        </p:txBody>
      </p:sp>
      <p:pic>
        <p:nvPicPr>
          <p:cNvPr id="2" name="תמונה 1"/>
          <p:cNvPicPr>
            <a:picLocks noChangeAspect="1"/>
          </p:cNvPicPr>
          <p:nvPr/>
        </p:nvPicPr>
        <p:blipFill rotWithShape="1">
          <a:blip r:embed="rId3">
            <a:extLst>
              <a:ext uri="{28A0092B-C50C-407E-A947-70E740481C1C}">
                <a14:useLocalDpi xmlns:a14="http://schemas.microsoft.com/office/drawing/2010/main" val="0"/>
              </a:ext>
            </a:extLst>
          </a:blip>
          <a:srcRect t="8873" r="9479"/>
          <a:stretch/>
        </p:blipFill>
        <p:spPr>
          <a:xfrm>
            <a:off x="1077688" y="3938954"/>
            <a:ext cx="1809372" cy="1364650"/>
          </a:xfrm>
          <a:prstGeom prst="rect">
            <a:avLst/>
          </a:prstGeom>
        </p:spPr>
      </p:pic>
      <p:pic>
        <p:nvPicPr>
          <p:cNvPr id="3" name="תמונה 2"/>
          <p:cNvPicPr>
            <a:picLocks noChangeAspect="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819625" y="1242474"/>
            <a:ext cx="2600684" cy="3901026"/>
          </a:xfrm>
          <a:prstGeom prst="rect">
            <a:avLst/>
          </a:prstGeom>
        </p:spPr>
      </p:pic>
    </p:spTree>
    <p:extLst>
      <p:ext uri="{BB962C8B-B14F-4D97-AF65-F5344CB8AC3E}">
        <p14:creationId xmlns:p14="http://schemas.microsoft.com/office/powerpoint/2010/main" val="1631840078"/>
      </p:ext>
    </p:extLst>
  </p:cSld>
  <p:clrMapOvr>
    <a:masterClrMapping/>
  </p:clrMapOvr>
  <p:timing>
    <p:tnLst>
      <p:par>
        <p:cTn id="1" dur="indefinite" restart="never" nodeType="tmRoot"/>
      </p:par>
    </p:tnLst>
  </p:timing>
</p:sld>
</file>

<file path=ppt/theme/theme1.xml><?xml version="1.0" encoding="utf-8"?>
<a:theme xmlns:a="http://schemas.openxmlformats.org/drawingml/2006/main" name="תבנית אוכל">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תבנית אוכל" id="{8B23EF5B-18BF-4D13-B000-07F59CD6F7D5}" vid="{96A2EDD5-7D18-4A1C-A402-496069C0AD13}"/>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תבנית אוכל</Template>
  <TotalTime>15740</TotalTime>
  <Words>1247</Words>
  <Application>Microsoft Office PowerPoint</Application>
  <PresentationFormat>‫הצגה על המסך (16:9)</PresentationFormat>
  <Paragraphs>225</Paragraphs>
  <Slides>27</Slides>
  <Notes>11</Notes>
  <HiddenSlides>0</HiddenSlides>
  <MMClips>0</MMClips>
  <ScaleCrop>false</ScaleCrop>
  <HeadingPairs>
    <vt:vector size="6" baseType="variant">
      <vt:variant>
        <vt:lpstr>גופנים בשימוש</vt:lpstr>
      </vt:variant>
      <vt:variant>
        <vt:i4>4</vt:i4>
      </vt:variant>
      <vt:variant>
        <vt:lpstr>ערכת נושא</vt:lpstr>
      </vt:variant>
      <vt:variant>
        <vt:i4>1</vt:i4>
      </vt:variant>
      <vt:variant>
        <vt:lpstr>כותרות שקופיות</vt:lpstr>
      </vt:variant>
      <vt:variant>
        <vt:i4>27</vt:i4>
      </vt:variant>
    </vt:vector>
  </HeadingPairs>
  <TitlesOfParts>
    <vt:vector size="32" baseType="lpstr">
      <vt:lpstr>Cambria Math</vt:lpstr>
      <vt:lpstr>OpenSansHebrewCondensed-Regular</vt:lpstr>
      <vt:lpstr>Arial</vt:lpstr>
      <vt:lpstr>Courier New</vt:lpstr>
      <vt:lpstr>תבנית אוכל</vt:lpstr>
      <vt:lpstr>מצגת של PowerPoint</vt:lpstr>
      <vt:lpstr>מגוון סוגי ספורט</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Michal Giladi</dc:creator>
  <cp:lastModifiedBy>Hagit Matok</cp:lastModifiedBy>
  <cp:revision>121</cp:revision>
  <dcterms:modified xsi:type="dcterms:W3CDTF">2020-02-12T14:15:11Z</dcterms:modified>
</cp:coreProperties>
</file>