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87" r:id="rId12"/>
    <p:sldId id="288" r:id="rId13"/>
    <p:sldId id="285" r:id="rId14"/>
    <p:sldId id="286" r:id="rId15"/>
    <p:sldId id="289" r:id="rId16"/>
    <p:sldId id="290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91" r:id="rId35"/>
    <p:sldId id="292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2" userDrawn="1">
          <p15:clr>
            <a:srgbClr val="A4A3A4"/>
          </p15:clr>
        </p15:guide>
        <p15:guide id="2" pos="5448" userDrawn="1">
          <p15:clr>
            <a:srgbClr val="A4A3A4"/>
          </p15:clr>
        </p15:guide>
        <p15:guide id="3" orient="horz" pos="1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ra Shimoni-Ayal" initials="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423"/>
    <a:srgbClr val="5C8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D5D211-55F1-46E1-8E25-A200B456A412}">
  <a:tblStyle styleId="{D7D5D211-55F1-46E1-8E25-A200B456A4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07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870" y="126"/>
      </p:cViewPr>
      <p:guideLst>
        <p:guide orient="horz" pos="852"/>
        <p:guide pos="5448"/>
        <p:guide orient="horz" pos="12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0930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redpanda.com/healthy-foods-packaging-redesigned-amy-h/?utm_source=facebook&amp;utm_medium=social&amp;utm_campaign=BPFacebook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redpanda.com/healthy-foods-packaging-redesigned-amy-h/?utm_source=facebook&amp;utm_medium=social&amp;utm_campaign=BPFacebook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347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d70e225d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d70e225d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850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d70e225d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d70e225d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996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d70e225d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d70e225d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7098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70e225d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70e225d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505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d70e225d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d70e225d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707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d70e225d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d70e225d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333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d70e225d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d70e225d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821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d70e225d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d70e225d3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400">
                <a:solidFill>
                  <a:schemeClr val="dk1"/>
                </a:solidFill>
              </a:rPr>
              <a:t>הקבוצה הראשונה שמקבלת את המילה הנכונה, היא הקבוצה המנצחת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252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ee0fed0e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ee0fed0e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378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d995c3e6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d995c3e6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777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d70e225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d70e225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28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ee0fed0e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ee0fed0e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393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ee0fed0e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ee0fed0e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672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ee0fed0e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ee0fed0e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876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ee0fed0e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ee0fed0e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675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d995c3e6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d995c3e6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פעילות במליאה - צריך לחלק את העותקים לקבוצות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9682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d70e225d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d70e225d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פעילות </a:t>
            </a:r>
            <a:r>
              <a:rPr lang="x-none" dirty="0" smtClean="0"/>
              <a:t>במליאה</a:t>
            </a:r>
            <a:r>
              <a:rPr lang="he-IL" dirty="0" smtClean="0"/>
              <a:t>- מתבסס על ידע מוקדם - קריאת מידע תזונתי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2079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d995c3e6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d995c3e6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u="sng">
                <a:solidFill>
                  <a:schemeClr val="hlink"/>
                </a:solidFill>
                <a:hlinkClick r:id="rId3"/>
              </a:rPr>
              <a:t>htt</a:t>
            </a:r>
            <a:endParaRPr>
              <a:uFill>
                <a:noFill/>
              </a:uFill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3981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e7eab63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e7eab63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u="sng" dirty="0">
                <a:solidFill>
                  <a:schemeClr val="hlink"/>
                </a:solidFill>
                <a:hlinkClick r:id="rId3"/>
              </a:rPr>
              <a:t>https://www.boredpanda.com/healthy-foods-packaging-redesigned-amy-h/?utm_source=facebook&amp;utm_medium=social&amp;utm_campaign=BPFacebook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147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d995c3e6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d995c3e6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פעילות במליאה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32111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ee0fed0e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ee0fed0e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השלבים מפורטים בשקפים הבאים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0718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d70e225d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d70e225d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175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d995c3e6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d995c3e6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9988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ee0fed0e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ee0fed0e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726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ee0fed0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ee0fed0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09546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ee0fed0e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ee0fed0e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2964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ee0fed0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ee0fed0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819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d70e225d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d70e225d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099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d70e225d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d70e225d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54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d70e225d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d70e225d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188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d70e225d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d70e225d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926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70e225d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70e225d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073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d70e225d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d70e225d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43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מלבן 60"/>
          <p:cNvSpPr/>
          <p:nvPr/>
        </p:nvSpPr>
        <p:spPr>
          <a:xfrm>
            <a:off x="-52388" y="1"/>
            <a:ext cx="9196388" cy="2632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-52388" y="1223962"/>
            <a:ext cx="5476875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3488" y="2632472"/>
            <a:ext cx="9060512" cy="2506266"/>
          </a:xfrm>
          <a:prstGeom prst="rect">
            <a:avLst/>
          </a:prstGeom>
          <a:solidFill>
            <a:srgbClr val="5C8D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8576" y="3843337"/>
            <a:ext cx="964406" cy="966788"/>
          </a:xfrm>
          <a:custGeom>
            <a:avLst/>
            <a:gdLst>
              <a:gd name="T0" fmla="*/ 406 w 810"/>
              <a:gd name="T1" fmla="*/ 812 h 812"/>
              <a:gd name="T2" fmla="*/ 0 w 810"/>
              <a:gd name="T3" fmla="*/ 812 h 812"/>
              <a:gd name="T4" fmla="*/ 0 w 810"/>
              <a:gd name="T5" fmla="*/ 404 h 812"/>
              <a:gd name="T6" fmla="*/ 0 w 810"/>
              <a:gd name="T7" fmla="*/ 404 h 812"/>
              <a:gd name="T8" fmla="*/ 2 w 810"/>
              <a:gd name="T9" fmla="*/ 364 h 812"/>
              <a:gd name="T10" fmla="*/ 8 w 810"/>
              <a:gd name="T11" fmla="*/ 324 h 812"/>
              <a:gd name="T12" fmla="*/ 18 w 810"/>
              <a:gd name="T13" fmla="*/ 284 h 812"/>
              <a:gd name="T14" fmla="*/ 32 w 810"/>
              <a:gd name="T15" fmla="*/ 248 h 812"/>
              <a:gd name="T16" fmla="*/ 48 w 810"/>
              <a:gd name="T17" fmla="*/ 212 h 812"/>
              <a:gd name="T18" fmla="*/ 68 w 810"/>
              <a:gd name="T19" fmla="*/ 178 h 812"/>
              <a:gd name="T20" fmla="*/ 92 w 810"/>
              <a:gd name="T21" fmla="*/ 148 h 812"/>
              <a:gd name="T22" fmla="*/ 118 w 810"/>
              <a:gd name="T23" fmla="*/ 118 h 812"/>
              <a:gd name="T24" fmla="*/ 146 w 810"/>
              <a:gd name="T25" fmla="*/ 92 h 812"/>
              <a:gd name="T26" fmla="*/ 178 w 810"/>
              <a:gd name="T27" fmla="*/ 70 h 812"/>
              <a:gd name="T28" fmla="*/ 212 w 810"/>
              <a:gd name="T29" fmla="*/ 50 h 812"/>
              <a:gd name="T30" fmla="*/ 246 w 810"/>
              <a:gd name="T31" fmla="*/ 32 h 812"/>
              <a:gd name="T32" fmla="*/ 284 w 810"/>
              <a:gd name="T33" fmla="*/ 18 h 812"/>
              <a:gd name="T34" fmla="*/ 322 w 810"/>
              <a:gd name="T35" fmla="*/ 8 h 812"/>
              <a:gd name="T36" fmla="*/ 362 w 810"/>
              <a:gd name="T37" fmla="*/ 2 h 812"/>
              <a:gd name="T38" fmla="*/ 404 w 810"/>
              <a:gd name="T39" fmla="*/ 0 h 812"/>
              <a:gd name="T40" fmla="*/ 810 w 810"/>
              <a:gd name="T41" fmla="*/ 0 h 812"/>
              <a:gd name="T42" fmla="*/ 810 w 810"/>
              <a:gd name="T43" fmla="*/ 408 h 812"/>
              <a:gd name="T44" fmla="*/ 810 w 810"/>
              <a:gd name="T45" fmla="*/ 408 h 812"/>
              <a:gd name="T46" fmla="*/ 808 w 810"/>
              <a:gd name="T47" fmla="*/ 450 h 812"/>
              <a:gd name="T48" fmla="*/ 802 w 810"/>
              <a:gd name="T49" fmla="*/ 490 h 812"/>
              <a:gd name="T50" fmla="*/ 792 w 810"/>
              <a:gd name="T51" fmla="*/ 528 h 812"/>
              <a:gd name="T52" fmla="*/ 778 w 810"/>
              <a:gd name="T53" fmla="*/ 564 h 812"/>
              <a:gd name="T54" fmla="*/ 762 w 810"/>
              <a:gd name="T55" fmla="*/ 600 h 812"/>
              <a:gd name="T56" fmla="*/ 742 w 810"/>
              <a:gd name="T57" fmla="*/ 634 h 812"/>
              <a:gd name="T58" fmla="*/ 718 w 810"/>
              <a:gd name="T59" fmla="*/ 664 h 812"/>
              <a:gd name="T60" fmla="*/ 692 w 810"/>
              <a:gd name="T61" fmla="*/ 694 h 812"/>
              <a:gd name="T62" fmla="*/ 664 w 810"/>
              <a:gd name="T63" fmla="*/ 720 h 812"/>
              <a:gd name="T64" fmla="*/ 632 w 810"/>
              <a:gd name="T65" fmla="*/ 742 h 812"/>
              <a:gd name="T66" fmla="*/ 600 w 810"/>
              <a:gd name="T67" fmla="*/ 762 h 812"/>
              <a:gd name="T68" fmla="*/ 564 w 810"/>
              <a:gd name="T69" fmla="*/ 780 h 812"/>
              <a:gd name="T70" fmla="*/ 526 w 810"/>
              <a:gd name="T71" fmla="*/ 794 h 812"/>
              <a:gd name="T72" fmla="*/ 488 w 810"/>
              <a:gd name="T73" fmla="*/ 804 h 812"/>
              <a:gd name="T74" fmla="*/ 448 w 810"/>
              <a:gd name="T75" fmla="*/ 810 h 812"/>
              <a:gd name="T76" fmla="*/ 406 w 810"/>
              <a:gd name="T77" fmla="*/ 812 h 812"/>
              <a:gd name="T78" fmla="*/ 406 w 810"/>
              <a:gd name="T79" fmla="*/ 812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10" h="812">
                <a:moveTo>
                  <a:pt x="406" y="812"/>
                </a:moveTo>
                <a:lnTo>
                  <a:pt x="0" y="812"/>
                </a:lnTo>
                <a:lnTo>
                  <a:pt x="0" y="404"/>
                </a:lnTo>
                <a:lnTo>
                  <a:pt x="0" y="404"/>
                </a:lnTo>
                <a:lnTo>
                  <a:pt x="2" y="364"/>
                </a:lnTo>
                <a:lnTo>
                  <a:pt x="8" y="324"/>
                </a:lnTo>
                <a:lnTo>
                  <a:pt x="18" y="284"/>
                </a:lnTo>
                <a:lnTo>
                  <a:pt x="32" y="248"/>
                </a:lnTo>
                <a:lnTo>
                  <a:pt x="48" y="212"/>
                </a:lnTo>
                <a:lnTo>
                  <a:pt x="68" y="178"/>
                </a:lnTo>
                <a:lnTo>
                  <a:pt x="92" y="148"/>
                </a:lnTo>
                <a:lnTo>
                  <a:pt x="118" y="118"/>
                </a:lnTo>
                <a:lnTo>
                  <a:pt x="146" y="92"/>
                </a:lnTo>
                <a:lnTo>
                  <a:pt x="178" y="70"/>
                </a:lnTo>
                <a:lnTo>
                  <a:pt x="212" y="50"/>
                </a:lnTo>
                <a:lnTo>
                  <a:pt x="246" y="32"/>
                </a:lnTo>
                <a:lnTo>
                  <a:pt x="284" y="18"/>
                </a:lnTo>
                <a:lnTo>
                  <a:pt x="322" y="8"/>
                </a:lnTo>
                <a:lnTo>
                  <a:pt x="362" y="2"/>
                </a:lnTo>
                <a:lnTo>
                  <a:pt x="404" y="0"/>
                </a:lnTo>
                <a:lnTo>
                  <a:pt x="810" y="0"/>
                </a:lnTo>
                <a:lnTo>
                  <a:pt x="810" y="408"/>
                </a:lnTo>
                <a:lnTo>
                  <a:pt x="810" y="408"/>
                </a:lnTo>
                <a:lnTo>
                  <a:pt x="808" y="450"/>
                </a:lnTo>
                <a:lnTo>
                  <a:pt x="802" y="490"/>
                </a:lnTo>
                <a:lnTo>
                  <a:pt x="792" y="528"/>
                </a:lnTo>
                <a:lnTo>
                  <a:pt x="778" y="564"/>
                </a:lnTo>
                <a:lnTo>
                  <a:pt x="762" y="600"/>
                </a:lnTo>
                <a:lnTo>
                  <a:pt x="742" y="634"/>
                </a:lnTo>
                <a:lnTo>
                  <a:pt x="718" y="664"/>
                </a:lnTo>
                <a:lnTo>
                  <a:pt x="692" y="694"/>
                </a:lnTo>
                <a:lnTo>
                  <a:pt x="664" y="720"/>
                </a:lnTo>
                <a:lnTo>
                  <a:pt x="632" y="742"/>
                </a:lnTo>
                <a:lnTo>
                  <a:pt x="600" y="762"/>
                </a:lnTo>
                <a:lnTo>
                  <a:pt x="564" y="780"/>
                </a:lnTo>
                <a:lnTo>
                  <a:pt x="526" y="794"/>
                </a:lnTo>
                <a:lnTo>
                  <a:pt x="488" y="804"/>
                </a:lnTo>
                <a:lnTo>
                  <a:pt x="448" y="810"/>
                </a:lnTo>
                <a:lnTo>
                  <a:pt x="406" y="812"/>
                </a:lnTo>
                <a:lnTo>
                  <a:pt x="406" y="8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5" name="Line 50"/>
          <p:cNvSpPr>
            <a:spLocks noChangeShapeType="1"/>
          </p:cNvSpPr>
          <p:nvPr/>
        </p:nvSpPr>
        <p:spPr bwMode="auto">
          <a:xfrm>
            <a:off x="5026819" y="47053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6" name="Line 51"/>
          <p:cNvSpPr>
            <a:spLocks noChangeShapeType="1"/>
          </p:cNvSpPr>
          <p:nvPr/>
        </p:nvSpPr>
        <p:spPr bwMode="auto">
          <a:xfrm>
            <a:off x="5026819" y="47053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grpSp>
        <p:nvGrpSpPr>
          <p:cNvPr id="60" name="קבוצה 59"/>
          <p:cNvGrpSpPr/>
          <p:nvPr/>
        </p:nvGrpSpPr>
        <p:grpSpPr>
          <a:xfrm>
            <a:off x="8165306" y="4485138"/>
            <a:ext cx="766763" cy="288131"/>
            <a:chOff x="10899775" y="6148388"/>
            <a:chExt cx="1022350" cy="384175"/>
          </a:xfrm>
        </p:grpSpPr>
        <p:sp>
          <p:nvSpPr>
            <p:cNvPr id="57" name="Freeform 52"/>
            <p:cNvSpPr>
              <a:spLocks noEditPoints="1"/>
            </p:cNvSpPr>
            <p:nvPr/>
          </p:nvSpPr>
          <p:spPr bwMode="auto">
            <a:xfrm>
              <a:off x="10950575" y="6148388"/>
              <a:ext cx="971550" cy="288925"/>
            </a:xfrm>
            <a:custGeom>
              <a:avLst/>
              <a:gdLst>
                <a:gd name="T0" fmla="*/ 592 w 612"/>
                <a:gd name="T1" fmla="*/ 62 h 182"/>
                <a:gd name="T2" fmla="*/ 556 w 612"/>
                <a:gd name="T3" fmla="*/ 104 h 182"/>
                <a:gd name="T4" fmla="*/ 560 w 612"/>
                <a:gd name="T5" fmla="*/ 62 h 182"/>
                <a:gd name="T6" fmla="*/ 612 w 612"/>
                <a:gd name="T7" fmla="*/ 46 h 182"/>
                <a:gd name="T8" fmla="*/ 534 w 612"/>
                <a:gd name="T9" fmla="*/ 84 h 182"/>
                <a:gd name="T10" fmla="*/ 546 w 612"/>
                <a:gd name="T11" fmla="*/ 104 h 182"/>
                <a:gd name="T12" fmla="*/ 514 w 612"/>
                <a:gd name="T13" fmla="*/ 86 h 182"/>
                <a:gd name="T14" fmla="*/ 488 w 612"/>
                <a:gd name="T15" fmla="*/ 104 h 182"/>
                <a:gd name="T16" fmla="*/ 554 w 612"/>
                <a:gd name="T17" fmla="*/ 46 h 182"/>
                <a:gd name="T18" fmla="*/ 558 w 612"/>
                <a:gd name="T19" fmla="*/ 56 h 182"/>
                <a:gd name="T20" fmla="*/ 544 w 612"/>
                <a:gd name="T21" fmla="*/ 80 h 182"/>
                <a:gd name="T22" fmla="*/ 540 w 612"/>
                <a:gd name="T23" fmla="*/ 60 h 182"/>
                <a:gd name="T24" fmla="*/ 520 w 612"/>
                <a:gd name="T25" fmla="*/ 70 h 182"/>
                <a:gd name="T26" fmla="*/ 540 w 612"/>
                <a:gd name="T27" fmla="*/ 62 h 182"/>
                <a:gd name="T28" fmla="*/ 466 w 612"/>
                <a:gd name="T29" fmla="*/ 104 h 182"/>
                <a:gd name="T30" fmla="*/ 444 w 612"/>
                <a:gd name="T31" fmla="*/ 96 h 182"/>
                <a:gd name="T32" fmla="*/ 436 w 612"/>
                <a:gd name="T33" fmla="*/ 74 h 182"/>
                <a:gd name="T34" fmla="*/ 454 w 612"/>
                <a:gd name="T35" fmla="*/ 46 h 182"/>
                <a:gd name="T36" fmla="*/ 472 w 612"/>
                <a:gd name="T37" fmla="*/ 44 h 182"/>
                <a:gd name="T38" fmla="*/ 494 w 612"/>
                <a:gd name="T39" fmla="*/ 68 h 182"/>
                <a:gd name="T40" fmla="*/ 492 w 612"/>
                <a:gd name="T41" fmla="*/ 86 h 182"/>
                <a:gd name="T42" fmla="*/ 466 w 612"/>
                <a:gd name="T43" fmla="*/ 104 h 182"/>
                <a:gd name="T44" fmla="*/ 460 w 612"/>
                <a:gd name="T45" fmla="*/ 60 h 182"/>
                <a:gd name="T46" fmla="*/ 452 w 612"/>
                <a:gd name="T47" fmla="*/ 74 h 182"/>
                <a:gd name="T48" fmla="*/ 466 w 612"/>
                <a:gd name="T49" fmla="*/ 88 h 182"/>
                <a:gd name="T50" fmla="*/ 480 w 612"/>
                <a:gd name="T51" fmla="*/ 80 h 182"/>
                <a:gd name="T52" fmla="*/ 478 w 612"/>
                <a:gd name="T53" fmla="*/ 62 h 182"/>
                <a:gd name="T54" fmla="*/ 476 w 612"/>
                <a:gd name="T55" fmla="*/ 182 h 182"/>
                <a:gd name="T56" fmla="*/ 422 w 612"/>
                <a:gd name="T57" fmla="*/ 130 h 182"/>
                <a:gd name="T58" fmla="*/ 384 w 612"/>
                <a:gd name="T59" fmla="*/ 160 h 182"/>
                <a:gd name="T60" fmla="*/ 344 w 612"/>
                <a:gd name="T61" fmla="*/ 156 h 182"/>
                <a:gd name="T62" fmla="*/ 538 w 612"/>
                <a:gd name="T63" fmla="*/ 182 h 182"/>
                <a:gd name="T64" fmla="*/ 372 w 612"/>
                <a:gd name="T65" fmla="*/ 48 h 182"/>
                <a:gd name="T66" fmla="*/ 352 w 612"/>
                <a:gd name="T67" fmla="*/ 34 h 182"/>
                <a:gd name="T68" fmla="*/ 356 w 612"/>
                <a:gd name="T69" fmla="*/ 8 h 182"/>
                <a:gd name="T70" fmla="*/ 380 w 612"/>
                <a:gd name="T71" fmla="*/ 2 h 182"/>
                <a:gd name="T72" fmla="*/ 394 w 612"/>
                <a:gd name="T73" fmla="*/ 24 h 182"/>
                <a:gd name="T74" fmla="*/ 372 w 612"/>
                <a:gd name="T75" fmla="*/ 48 h 182"/>
                <a:gd name="T76" fmla="*/ 284 w 612"/>
                <a:gd name="T77" fmla="*/ 160 h 182"/>
                <a:gd name="T78" fmla="*/ 334 w 612"/>
                <a:gd name="T79" fmla="*/ 62 h 182"/>
                <a:gd name="T80" fmla="*/ 326 w 612"/>
                <a:gd name="T81" fmla="*/ 160 h 182"/>
                <a:gd name="T82" fmla="*/ 224 w 612"/>
                <a:gd name="T83" fmla="*/ 158 h 182"/>
                <a:gd name="T84" fmla="*/ 206 w 612"/>
                <a:gd name="T85" fmla="*/ 100 h 182"/>
                <a:gd name="T86" fmla="*/ 316 w 612"/>
                <a:gd name="T87" fmla="*/ 62 h 182"/>
                <a:gd name="T88" fmla="*/ 224 w 612"/>
                <a:gd name="T89" fmla="*/ 160 h 182"/>
                <a:gd name="T90" fmla="*/ 0 w 612"/>
                <a:gd name="T91" fmla="*/ 34 h 182"/>
                <a:gd name="T92" fmla="*/ 142 w 612"/>
                <a:gd name="T93" fmla="*/ 102 h 182"/>
                <a:gd name="T94" fmla="*/ 210 w 612"/>
                <a:gd name="T95" fmla="*/ 62 h 182"/>
                <a:gd name="T96" fmla="*/ 148 w 612"/>
                <a:gd name="T97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2" h="182">
                  <a:moveTo>
                    <a:pt x="604" y="62"/>
                  </a:moveTo>
                  <a:lnTo>
                    <a:pt x="604" y="62"/>
                  </a:lnTo>
                  <a:lnTo>
                    <a:pt x="592" y="62"/>
                  </a:lnTo>
                  <a:lnTo>
                    <a:pt x="592" y="62"/>
                  </a:lnTo>
                  <a:lnTo>
                    <a:pt x="578" y="104"/>
                  </a:lnTo>
                  <a:lnTo>
                    <a:pt x="578" y="104"/>
                  </a:lnTo>
                  <a:lnTo>
                    <a:pt x="556" y="104"/>
                  </a:lnTo>
                  <a:lnTo>
                    <a:pt x="556" y="104"/>
                  </a:lnTo>
                  <a:lnTo>
                    <a:pt x="572" y="62"/>
                  </a:lnTo>
                  <a:lnTo>
                    <a:pt x="572" y="62"/>
                  </a:lnTo>
                  <a:lnTo>
                    <a:pt x="560" y="62"/>
                  </a:lnTo>
                  <a:lnTo>
                    <a:pt x="560" y="62"/>
                  </a:lnTo>
                  <a:lnTo>
                    <a:pt x="566" y="46"/>
                  </a:lnTo>
                  <a:lnTo>
                    <a:pt x="566" y="46"/>
                  </a:lnTo>
                  <a:lnTo>
                    <a:pt x="612" y="46"/>
                  </a:lnTo>
                  <a:lnTo>
                    <a:pt x="612" y="46"/>
                  </a:lnTo>
                  <a:lnTo>
                    <a:pt x="604" y="62"/>
                  </a:lnTo>
                  <a:lnTo>
                    <a:pt x="604" y="62"/>
                  </a:lnTo>
                  <a:close/>
                  <a:moveTo>
                    <a:pt x="534" y="84"/>
                  </a:moveTo>
                  <a:lnTo>
                    <a:pt x="534" y="84"/>
                  </a:lnTo>
                  <a:lnTo>
                    <a:pt x="536" y="86"/>
                  </a:lnTo>
                  <a:lnTo>
                    <a:pt x="536" y="86"/>
                  </a:lnTo>
                  <a:lnTo>
                    <a:pt x="546" y="104"/>
                  </a:lnTo>
                  <a:lnTo>
                    <a:pt x="546" y="104"/>
                  </a:lnTo>
                  <a:lnTo>
                    <a:pt x="524" y="104"/>
                  </a:lnTo>
                  <a:lnTo>
                    <a:pt x="524" y="104"/>
                  </a:lnTo>
                  <a:lnTo>
                    <a:pt x="520" y="94"/>
                  </a:lnTo>
                  <a:lnTo>
                    <a:pt x="514" y="86"/>
                  </a:lnTo>
                  <a:lnTo>
                    <a:pt x="514" y="86"/>
                  </a:lnTo>
                  <a:lnTo>
                    <a:pt x="506" y="104"/>
                  </a:lnTo>
                  <a:lnTo>
                    <a:pt x="506" y="104"/>
                  </a:lnTo>
                  <a:lnTo>
                    <a:pt x="488" y="104"/>
                  </a:lnTo>
                  <a:lnTo>
                    <a:pt x="488" y="104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54" y="46"/>
                  </a:lnTo>
                  <a:lnTo>
                    <a:pt x="554" y="46"/>
                  </a:lnTo>
                  <a:lnTo>
                    <a:pt x="556" y="50"/>
                  </a:lnTo>
                  <a:lnTo>
                    <a:pt x="556" y="50"/>
                  </a:lnTo>
                  <a:lnTo>
                    <a:pt x="558" y="56"/>
                  </a:lnTo>
                  <a:lnTo>
                    <a:pt x="558" y="62"/>
                  </a:lnTo>
                  <a:lnTo>
                    <a:pt x="556" y="68"/>
                  </a:lnTo>
                  <a:lnTo>
                    <a:pt x="552" y="72"/>
                  </a:lnTo>
                  <a:lnTo>
                    <a:pt x="544" y="80"/>
                  </a:lnTo>
                  <a:lnTo>
                    <a:pt x="534" y="84"/>
                  </a:lnTo>
                  <a:lnTo>
                    <a:pt x="534" y="84"/>
                  </a:lnTo>
                  <a:close/>
                  <a:moveTo>
                    <a:pt x="540" y="60"/>
                  </a:moveTo>
                  <a:lnTo>
                    <a:pt x="540" y="60"/>
                  </a:lnTo>
                  <a:lnTo>
                    <a:pt x="524" y="60"/>
                  </a:lnTo>
                  <a:lnTo>
                    <a:pt x="524" y="60"/>
                  </a:lnTo>
                  <a:lnTo>
                    <a:pt x="520" y="70"/>
                  </a:lnTo>
                  <a:lnTo>
                    <a:pt x="520" y="70"/>
                  </a:lnTo>
                  <a:lnTo>
                    <a:pt x="528" y="70"/>
                  </a:lnTo>
                  <a:lnTo>
                    <a:pt x="534" y="70"/>
                  </a:lnTo>
                  <a:lnTo>
                    <a:pt x="538" y="6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0" y="60"/>
                  </a:lnTo>
                  <a:lnTo>
                    <a:pt x="540" y="60"/>
                  </a:lnTo>
                  <a:close/>
                  <a:moveTo>
                    <a:pt x="466" y="104"/>
                  </a:moveTo>
                  <a:lnTo>
                    <a:pt x="466" y="104"/>
                  </a:lnTo>
                  <a:lnTo>
                    <a:pt x="460" y="104"/>
                  </a:lnTo>
                  <a:lnTo>
                    <a:pt x="454" y="102"/>
                  </a:lnTo>
                  <a:lnTo>
                    <a:pt x="444" y="96"/>
                  </a:lnTo>
                  <a:lnTo>
                    <a:pt x="438" y="86"/>
                  </a:lnTo>
                  <a:lnTo>
                    <a:pt x="436" y="80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36" y="68"/>
                  </a:lnTo>
                  <a:lnTo>
                    <a:pt x="438" y="62"/>
                  </a:lnTo>
                  <a:lnTo>
                    <a:pt x="444" y="52"/>
                  </a:lnTo>
                  <a:lnTo>
                    <a:pt x="454" y="46"/>
                  </a:lnTo>
                  <a:lnTo>
                    <a:pt x="460" y="44"/>
                  </a:lnTo>
                  <a:lnTo>
                    <a:pt x="466" y="44"/>
                  </a:lnTo>
                  <a:lnTo>
                    <a:pt x="466" y="44"/>
                  </a:lnTo>
                  <a:lnTo>
                    <a:pt x="472" y="44"/>
                  </a:lnTo>
                  <a:lnTo>
                    <a:pt x="478" y="46"/>
                  </a:lnTo>
                  <a:lnTo>
                    <a:pt x="486" y="52"/>
                  </a:lnTo>
                  <a:lnTo>
                    <a:pt x="492" y="62"/>
                  </a:lnTo>
                  <a:lnTo>
                    <a:pt x="494" y="68"/>
                  </a:lnTo>
                  <a:lnTo>
                    <a:pt x="496" y="74"/>
                  </a:lnTo>
                  <a:lnTo>
                    <a:pt x="496" y="74"/>
                  </a:lnTo>
                  <a:lnTo>
                    <a:pt x="494" y="80"/>
                  </a:lnTo>
                  <a:lnTo>
                    <a:pt x="492" y="86"/>
                  </a:lnTo>
                  <a:lnTo>
                    <a:pt x="486" y="96"/>
                  </a:lnTo>
                  <a:lnTo>
                    <a:pt x="478" y="102"/>
                  </a:lnTo>
                  <a:lnTo>
                    <a:pt x="472" y="104"/>
                  </a:lnTo>
                  <a:lnTo>
                    <a:pt x="466" y="104"/>
                  </a:lnTo>
                  <a:lnTo>
                    <a:pt x="466" y="104"/>
                  </a:lnTo>
                  <a:close/>
                  <a:moveTo>
                    <a:pt x="466" y="58"/>
                  </a:moveTo>
                  <a:lnTo>
                    <a:pt x="466" y="58"/>
                  </a:lnTo>
                  <a:lnTo>
                    <a:pt x="460" y="60"/>
                  </a:lnTo>
                  <a:lnTo>
                    <a:pt x="456" y="62"/>
                  </a:lnTo>
                  <a:lnTo>
                    <a:pt x="454" y="68"/>
                  </a:lnTo>
                  <a:lnTo>
                    <a:pt x="452" y="74"/>
                  </a:lnTo>
                  <a:lnTo>
                    <a:pt x="452" y="74"/>
                  </a:lnTo>
                  <a:lnTo>
                    <a:pt x="454" y="80"/>
                  </a:lnTo>
                  <a:lnTo>
                    <a:pt x="456" y="84"/>
                  </a:lnTo>
                  <a:lnTo>
                    <a:pt x="460" y="88"/>
                  </a:lnTo>
                  <a:lnTo>
                    <a:pt x="466" y="88"/>
                  </a:lnTo>
                  <a:lnTo>
                    <a:pt x="466" y="88"/>
                  </a:lnTo>
                  <a:lnTo>
                    <a:pt x="472" y="88"/>
                  </a:lnTo>
                  <a:lnTo>
                    <a:pt x="478" y="84"/>
                  </a:lnTo>
                  <a:lnTo>
                    <a:pt x="480" y="80"/>
                  </a:lnTo>
                  <a:lnTo>
                    <a:pt x="482" y="74"/>
                  </a:lnTo>
                  <a:lnTo>
                    <a:pt x="482" y="74"/>
                  </a:lnTo>
                  <a:lnTo>
                    <a:pt x="480" y="68"/>
                  </a:lnTo>
                  <a:lnTo>
                    <a:pt x="478" y="62"/>
                  </a:lnTo>
                  <a:lnTo>
                    <a:pt x="472" y="60"/>
                  </a:lnTo>
                  <a:lnTo>
                    <a:pt x="466" y="58"/>
                  </a:lnTo>
                  <a:lnTo>
                    <a:pt x="466" y="58"/>
                  </a:lnTo>
                  <a:close/>
                  <a:moveTo>
                    <a:pt x="476" y="182"/>
                  </a:moveTo>
                  <a:lnTo>
                    <a:pt x="476" y="182"/>
                  </a:lnTo>
                  <a:lnTo>
                    <a:pt x="464" y="168"/>
                  </a:lnTo>
                  <a:lnTo>
                    <a:pt x="444" y="148"/>
                  </a:lnTo>
                  <a:lnTo>
                    <a:pt x="422" y="130"/>
                  </a:lnTo>
                  <a:lnTo>
                    <a:pt x="412" y="124"/>
                  </a:lnTo>
                  <a:lnTo>
                    <a:pt x="406" y="120"/>
                  </a:lnTo>
                  <a:lnTo>
                    <a:pt x="406" y="120"/>
                  </a:lnTo>
                  <a:lnTo>
                    <a:pt x="384" y="160"/>
                  </a:lnTo>
                  <a:lnTo>
                    <a:pt x="384" y="160"/>
                  </a:lnTo>
                  <a:lnTo>
                    <a:pt x="342" y="160"/>
                  </a:lnTo>
                  <a:lnTo>
                    <a:pt x="342" y="160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98" y="58"/>
                  </a:lnTo>
                  <a:lnTo>
                    <a:pt x="398" y="58"/>
                  </a:lnTo>
                  <a:lnTo>
                    <a:pt x="538" y="182"/>
                  </a:lnTo>
                  <a:lnTo>
                    <a:pt x="538" y="182"/>
                  </a:lnTo>
                  <a:lnTo>
                    <a:pt x="476" y="182"/>
                  </a:lnTo>
                  <a:lnTo>
                    <a:pt x="476" y="182"/>
                  </a:lnTo>
                  <a:close/>
                  <a:moveTo>
                    <a:pt x="372" y="48"/>
                  </a:moveTo>
                  <a:lnTo>
                    <a:pt x="372" y="48"/>
                  </a:lnTo>
                  <a:lnTo>
                    <a:pt x="364" y="46"/>
                  </a:lnTo>
                  <a:lnTo>
                    <a:pt x="356" y="40"/>
                  </a:lnTo>
                  <a:lnTo>
                    <a:pt x="352" y="34"/>
                  </a:lnTo>
                  <a:lnTo>
                    <a:pt x="350" y="24"/>
                  </a:lnTo>
                  <a:lnTo>
                    <a:pt x="350" y="24"/>
                  </a:lnTo>
                  <a:lnTo>
                    <a:pt x="352" y="16"/>
                  </a:lnTo>
                  <a:lnTo>
                    <a:pt x="356" y="8"/>
                  </a:lnTo>
                  <a:lnTo>
                    <a:pt x="364" y="2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0" y="2"/>
                  </a:lnTo>
                  <a:lnTo>
                    <a:pt x="388" y="8"/>
                  </a:lnTo>
                  <a:lnTo>
                    <a:pt x="392" y="16"/>
                  </a:lnTo>
                  <a:lnTo>
                    <a:pt x="394" y="24"/>
                  </a:lnTo>
                  <a:lnTo>
                    <a:pt x="394" y="24"/>
                  </a:lnTo>
                  <a:lnTo>
                    <a:pt x="392" y="34"/>
                  </a:lnTo>
                  <a:lnTo>
                    <a:pt x="388" y="40"/>
                  </a:lnTo>
                  <a:lnTo>
                    <a:pt x="380" y="46"/>
                  </a:lnTo>
                  <a:lnTo>
                    <a:pt x="372" y="48"/>
                  </a:lnTo>
                  <a:lnTo>
                    <a:pt x="372" y="48"/>
                  </a:lnTo>
                  <a:close/>
                  <a:moveTo>
                    <a:pt x="326" y="160"/>
                  </a:moveTo>
                  <a:lnTo>
                    <a:pt x="326" y="160"/>
                  </a:lnTo>
                  <a:lnTo>
                    <a:pt x="284" y="160"/>
                  </a:lnTo>
                  <a:lnTo>
                    <a:pt x="284" y="160"/>
                  </a:lnTo>
                  <a:lnTo>
                    <a:pt x="284" y="158"/>
                  </a:lnTo>
                  <a:lnTo>
                    <a:pt x="284" y="158"/>
                  </a:lnTo>
                  <a:lnTo>
                    <a:pt x="334" y="62"/>
                  </a:lnTo>
                  <a:lnTo>
                    <a:pt x="334" y="62"/>
                  </a:lnTo>
                  <a:lnTo>
                    <a:pt x="376" y="62"/>
                  </a:lnTo>
                  <a:lnTo>
                    <a:pt x="376" y="62"/>
                  </a:lnTo>
                  <a:lnTo>
                    <a:pt x="326" y="160"/>
                  </a:lnTo>
                  <a:lnTo>
                    <a:pt x="326" y="160"/>
                  </a:lnTo>
                  <a:close/>
                  <a:moveTo>
                    <a:pt x="224" y="160"/>
                  </a:moveTo>
                  <a:lnTo>
                    <a:pt x="224" y="160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54" y="100"/>
                  </a:lnTo>
                  <a:lnTo>
                    <a:pt x="254" y="100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28" y="62"/>
                  </a:lnTo>
                  <a:lnTo>
                    <a:pt x="228" y="62"/>
                  </a:lnTo>
                  <a:lnTo>
                    <a:pt x="316" y="62"/>
                  </a:lnTo>
                  <a:lnTo>
                    <a:pt x="316" y="62"/>
                  </a:lnTo>
                  <a:lnTo>
                    <a:pt x="262" y="160"/>
                  </a:lnTo>
                  <a:lnTo>
                    <a:pt x="262" y="160"/>
                  </a:lnTo>
                  <a:lnTo>
                    <a:pt x="224" y="160"/>
                  </a:lnTo>
                  <a:lnTo>
                    <a:pt x="224" y="160"/>
                  </a:lnTo>
                  <a:close/>
                  <a:moveTo>
                    <a:pt x="148" y="168"/>
                  </a:moveTo>
                  <a:lnTo>
                    <a:pt x="148" y="16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210" y="62"/>
                  </a:lnTo>
                  <a:lnTo>
                    <a:pt x="210" y="62"/>
                  </a:lnTo>
                  <a:lnTo>
                    <a:pt x="152" y="170"/>
                  </a:lnTo>
                  <a:lnTo>
                    <a:pt x="152" y="170"/>
                  </a:lnTo>
                  <a:lnTo>
                    <a:pt x="148" y="168"/>
                  </a:lnTo>
                  <a:lnTo>
                    <a:pt x="148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8" name="Freeform 53"/>
            <p:cNvSpPr>
              <a:spLocks noEditPoints="1"/>
            </p:cNvSpPr>
            <p:nvPr/>
          </p:nvSpPr>
          <p:spPr bwMode="auto">
            <a:xfrm>
              <a:off x="10899775" y="6164263"/>
              <a:ext cx="923925" cy="368300"/>
            </a:xfrm>
            <a:custGeom>
              <a:avLst/>
              <a:gdLst>
                <a:gd name="T0" fmla="*/ 552 w 582"/>
                <a:gd name="T1" fmla="*/ 92 h 232"/>
                <a:gd name="T2" fmla="*/ 550 w 582"/>
                <a:gd name="T3" fmla="*/ 86 h 232"/>
                <a:gd name="T4" fmla="*/ 532 w 582"/>
                <a:gd name="T5" fmla="*/ 112 h 232"/>
                <a:gd name="T6" fmla="*/ 468 w 582"/>
                <a:gd name="T7" fmla="*/ 152 h 232"/>
                <a:gd name="T8" fmla="*/ 352 w 582"/>
                <a:gd name="T9" fmla="*/ 190 h 232"/>
                <a:gd name="T10" fmla="*/ 252 w 582"/>
                <a:gd name="T11" fmla="*/ 206 h 232"/>
                <a:gd name="T12" fmla="*/ 118 w 582"/>
                <a:gd name="T13" fmla="*/ 202 h 232"/>
                <a:gd name="T14" fmla="*/ 56 w 582"/>
                <a:gd name="T15" fmla="*/ 184 h 232"/>
                <a:gd name="T16" fmla="*/ 34 w 582"/>
                <a:gd name="T17" fmla="*/ 162 h 232"/>
                <a:gd name="T18" fmla="*/ 30 w 582"/>
                <a:gd name="T19" fmla="*/ 144 h 232"/>
                <a:gd name="T20" fmla="*/ 46 w 582"/>
                <a:gd name="T21" fmla="*/ 116 h 232"/>
                <a:gd name="T22" fmla="*/ 96 w 582"/>
                <a:gd name="T23" fmla="*/ 80 h 232"/>
                <a:gd name="T24" fmla="*/ 224 w 582"/>
                <a:gd name="T25" fmla="*/ 34 h 232"/>
                <a:gd name="T26" fmla="*/ 320 w 582"/>
                <a:gd name="T27" fmla="*/ 18 h 232"/>
                <a:gd name="T28" fmla="*/ 434 w 582"/>
                <a:gd name="T29" fmla="*/ 16 h 232"/>
                <a:gd name="T30" fmla="*/ 516 w 582"/>
                <a:gd name="T31" fmla="*/ 34 h 232"/>
                <a:gd name="T32" fmla="*/ 538 w 582"/>
                <a:gd name="T33" fmla="*/ 32 h 232"/>
                <a:gd name="T34" fmla="*/ 552 w 582"/>
                <a:gd name="T35" fmla="*/ 26 h 232"/>
                <a:gd name="T36" fmla="*/ 484 w 582"/>
                <a:gd name="T37" fmla="*/ 6 h 232"/>
                <a:gd name="T38" fmla="*/ 364 w 582"/>
                <a:gd name="T39" fmla="*/ 2 h 232"/>
                <a:gd name="T40" fmla="*/ 272 w 582"/>
                <a:gd name="T41" fmla="*/ 12 h 232"/>
                <a:gd name="T42" fmla="*/ 112 w 582"/>
                <a:gd name="T43" fmla="*/ 60 h 232"/>
                <a:gd name="T44" fmla="*/ 54 w 582"/>
                <a:gd name="T45" fmla="*/ 92 h 232"/>
                <a:gd name="T46" fmla="*/ 16 w 582"/>
                <a:gd name="T47" fmla="*/ 126 h 232"/>
                <a:gd name="T48" fmla="*/ 0 w 582"/>
                <a:gd name="T49" fmla="*/ 158 h 232"/>
                <a:gd name="T50" fmla="*/ 4 w 582"/>
                <a:gd name="T51" fmla="*/ 180 h 232"/>
                <a:gd name="T52" fmla="*/ 30 w 582"/>
                <a:gd name="T53" fmla="*/ 206 h 232"/>
                <a:gd name="T54" fmla="*/ 80 w 582"/>
                <a:gd name="T55" fmla="*/ 224 h 232"/>
                <a:gd name="T56" fmla="*/ 144 w 582"/>
                <a:gd name="T57" fmla="*/ 232 h 232"/>
                <a:gd name="T58" fmla="*/ 312 w 582"/>
                <a:gd name="T59" fmla="*/ 220 h 232"/>
                <a:gd name="T60" fmla="*/ 402 w 582"/>
                <a:gd name="T61" fmla="*/ 196 h 232"/>
                <a:gd name="T62" fmla="*/ 512 w 582"/>
                <a:gd name="T63" fmla="*/ 150 h 232"/>
                <a:gd name="T64" fmla="*/ 568 w 582"/>
                <a:gd name="T65" fmla="*/ 106 h 232"/>
                <a:gd name="T66" fmla="*/ 552 w 582"/>
                <a:gd name="T67" fmla="*/ 94 h 232"/>
                <a:gd name="T68" fmla="*/ 570 w 582"/>
                <a:gd name="T69" fmla="*/ 72 h 232"/>
                <a:gd name="T70" fmla="*/ 580 w 582"/>
                <a:gd name="T71" fmla="*/ 66 h 232"/>
                <a:gd name="T72" fmla="*/ 582 w 582"/>
                <a:gd name="T73" fmla="*/ 62 h 232"/>
                <a:gd name="T74" fmla="*/ 576 w 582"/>
                <a:gd name="T75" fmla="*/ 48 h 232"/>
                <a:gd name="T76" fmla="*/ 540 w 582"/>
                <a:gd name="T77" fmla="*/ 34 h 232"/>
                <a:gd name="T78" fmla="*/ 542 w 582"/>
                <a:gd name="T79" fmla="*/ 50 h 232"/>
                <a:gd name="T80" fmla="*/ 552 w 582"/>
                <a:gd name="T81" fmla="*/ 68 h 232"/>
                <a:gd name="T82" fmla="*/ 550 w 582"/>
                <a:gd name="T83" fmla="*/ 84 h 232"/>
                <a:gd name="T84" fmla="*/ 554 w 582"/>
                <a:gd name="T85" fmla="*/ 90 h 232"/>
                <a:gd name="T86" fmla="*/ 576 w 582"/>
                <a:gd name="T87" fmla="*/ 94 h 232"/>
                <a:gd name="T88" fmla="*/ 568 w 582"/>
                <a:gd name="T89" fmla="*/ 76 h 232"/>
                <a:gd name="T90" fmla="*/ 552 w 582"/>
                <a:gd name="T91" fmla="*/ 60 h 232"/>
                <a:gd name="T92" fmla="*/ 572 w 582"/>
                <a:gd name="T93" fmla="*/ 50 h 232"/>
                <a:gd name="T94" fmla="*/ 570 w 582"/>
                <a:gd name="T95" fmla="*/ 56 h 232"/>
                <a:gd name="T96" fmla="*/ 552 w 582"/>
                <a:gd name="T97" fmla="*/ 60 h 232"/>
                <a:gd name="T98" fmla="*/ 578 w 582"/>
                <a:gd name="T99" fmla="*/ 72 h 232"/>
                <a:gd name="T100" fmla="*/ 570 w 582"/>
                <a:gd name="T101" fmla="*/ 74 h 232"/>
                <a:gd name="T102" fmla="*/ 578 w 582"/>
                <a:gd name="T103" fmla="*/ 90 h 232"/>
                <a:gd name="T104" fmla="*/ 582 w 582"/>
                <a:gd name="T105" fmla="*/ 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2" h="232">
                  <a:moveTo>
                    <a:pt x="552" y="94"/>
                  </a:moveTo>
                  <a:lnTo>
                    <a:pt x="552" y="94"/>
                  </a:lnTo>
                  <a:lnTo>
                    <a:pt x="552" y="92"/>
                  </a:lnTo>
                  <a:lnTo>
                    <a:pt x="550" y="90"/>
                  </a:lnTo>
                  <a:lnTo>
                    <a:pt x="550" y="86"/>
                  </a:lnTo>
                  <a:lnTo>
                    <a:pt x="550" y="86"/>
                  </a:lnTo>
                  <a:lnTo>
                    <a:pt x="546" y="94"/>
                  </a:lnTo>
                  <a:lnTo>
                    <a:pt x="540" y="104"/>
                  </a:lnTo>
                  <a:lnTo>
                    <a:pt x="532" y="112"/>
                  </a:lnTo>
                  <a:lnTo>
                    <a:pt x="522" y="120"/>
                  </a:lnTo>
                  <a:lnTo>
                    <a:pt x="498" y="136"/>
                  </a:lnTo>
                  <a:lnTo>
                    <a:pt x="468" y="152"/>
                  </a:lnTo>
                  <a:lnTo>
                    <a:pt x="434" y="166"/>
                  </a:lnTo>
                  <a:lnTo>
                    <a:pt x="394" y="178"/>
                  </a:lnTo>
                  <a:lnTo>
                    <a:pt x="352" y="190"/>
                  </a:lnTo>
                  <a:lnTo>
                    <a:pt x="306" y="198"/>
                  </a:lnTo>
                  <a:lnTo>
                    <a:pt x="306" y="198"/>
                  </a:lnTo>
                  <a:lnTo>
                    <a:pt x="252" y="206"/>
                  </a:lnTo>
                  <a:lnTo>
                    <a:pt x="202" y="208"/>
                  </a:lnTo>
                  <a:lnTo>
                    <a:pt x="158" y="208"/>
                  </a:lnTo>
                  <a:lnTo>
                    <a:pt x="118" y="202"/>
                  </a:lnTo>
                  <a:lnTo>
                    <a:pt x="84" y="196"/>
                  </a:lnTo>
                  <a:lnTo>
                    <a:pt x="68" y="190"/>
                  </a:lnTo>
                  <a:lnTo>
                    <a:pt x="56" y="184"/>
                  </a:lnTo>
                  <a:lnTo>
                    <a:pt x="46" y="178"/>
                  </a:lnTo>
                  <a:lnTo>
                    <a:pt x="38" y="170"/>
                  </a:lnTo>
                  <a:lnTo>
                    <a:pt x="34" y="162"/>
                  </a:lnTo>
                  <a:lnTo>
                    <a:pt x="30" y="154"/>
                  </a:lnTo>
                  <a:lnTo>
                    <a:pt x="30" y="154"/>
                  </a:lnTo>
                  <a:lnTo>
                    <a:pt x="30" y="144"/>
                  </a:lnTo>
                  <a:lnTo>
                    <a:pt x="34" y="136"/>
                  </a:lnTo>
                  <a:lnTo>
                    <a:pt x="38" y="126"/>
                  </a:lnTo>
                  <a:lnTo>
                    <a:pt x="46" y="116"/>
                  </a:lnTo>
                  <a:lnTo>
                    <a:pt x="56" y="108"/>
                  </a:lnTo>
                  <a:lnTo>
                    <a:pt x="68" y="98"/>
                  </a:lnTo>
                  <a:lnTo>
                    <a:pt x="96" y="80"/>
                  </a:lnTo>
                  <a:lnTo>
                    <a:pt x="134" y="64"/>
                  </a:lnTo>
                  <a:lnTo>
                    <a:pt x="176" y="48"/>
                  </a:lnTo>
                  <a:lnTo>
                    <a:pt x="224" y="34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320" y="18"/>
                  </a:lnTo>
                  <a:lnTo>
                    <a:pt x="360" y="16"/>
                  </a:lnTo>
                  <a:lnTo>
                    <a:pt x="398" y="14"/>
                  </a:lnTo>
                  <a:lnTo>
                    <a:pt x="434" y="16"/>
                  </a:lnTo>
                  <a:lnTo>
                    <a:pt x="466" y="20"/>
                  </a:lnTo>
                  <a:lnTo>
                    <a:pt x="494" y="26"/>
                  </a:lnTo>
                  <a:lnTo>
                    <a:pt x="516" y="34"/>
                  </a:lnTo>
                  <a:lnTo>
                    <a:pt x="534" y="44"/>
                  </a:lnTo>
                  <a:lnTo>
                    <a:pt x="538" y="34"/>
                  </a:lnTo>
                  <a:lnTo>
                    <a:pt x="538" y="32"/>
                  </a:lnTo>
                  <a:lnTo>
                    <a:pt x="562" y="32"/>
                  </a:lnTo>
                  <a:lnTo>
                    <a:pt x="562" y="32"/>
                  </a:lnTo>
                  <a:lnTo>
                    <a:pt x="552" y="26"/>
                  </a:lnTo>
                  <a:lnTo>
                    <a:pt x="540" y="20"/>
                  </a:lnTo>
                  <a:lnTo>
                    <a:pt x="514" y="12"/>
                  </a:lnTo>
                  <a:lnTo>
                    <a:pt x="484" y="6"/>
                  </a:lnTo>
                  <a:lnTo>
                    <a:pt x="448" y="2"/>
                  </a:lnTo>
                  <a:lnTo>
                    <a:pt x="408" y="0"/>
                  </a:lnTo>
                  <a:lnTo>
                    <a:pt x="364" y="2"/>
                  </a:lnTo>
                  <a:lnTo>
                    <a:pt x="318" y="6"/>
                  </a:lnTo>
                  <a:lnTo>
                    <a:pt x="272" y="12"/>
                  </a:lnTo>
                  <a:lnTo>
                    <a:pt x="272" y="12"/>
                  </a:lnTo>
                  <a:lnTo>
                    <a:pt x="214" y="26"/>
                  </a:lnTo>
                  <a:lnTo>
                    <a:pt x="160" y="42"/>
                  </a:lnTo>
                  <a:lnTo>
                    <a:pt x="112" y="60"/>
                  </a:lnTo>
                  <a:lnTo>
                    <a:pt x="90" y="70"/>
                  </a:lnTo>
                  <a:lnTo>
                    <a:pt x="72" y="82"/>
                  </a:lnTo>
                  <a:lnTo>
                    <a:pt x="54" y="92"/>
                  </a:lnTo>
                  <a:lnTo>
                    <a:pt x="38" y="102"/>
                  </a:lnTo>
                  <a:lnTo>
                    <a:pt x="26" y="114"/>
                  </a:lnTo>
                  <a:lnTo>
                    <a:pt x="16" y="126"/>
                  </a:lnTo>
                  <a:lnTo>
                    <a:pt x="8" y="136"/>
                  </a:lnTo>
                  <a:lnTo>
                    <a:pt x="2" y="148"/>
                  </a:lnTo>
                  <a:lnTo>
                    <a:pt x="0" y="158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20" y="198"/>
                  </a:lnTo>
                  <a:lnTo>
                    <a:pt x="30" y="206"/>
                  </a:lnTo>
                  <a:lnTo>
                    <a:pt x="44" y="212"/>
                  </a:lnTo>
                  <a:lnTo>
                    <a:pt x="60" y="218"/>
                  </a:lnTo>
                  <a:lnTo>
                    <a:pt x="80" y="224"/>
                  </a:lnTo>
                  <a:lnTo>
                    <a:pt x="100" y="226"/>
                  </a:lnTo>
                  <a:lnTo>
                    <a:pt x="122" y="230"/>
                  </a:lnTo>
                  <a:lnTo>
                    <a:pt x="144" y="232"/>
                  </a:lnTo>
                  <a:lnTo>
                    <a:pt x="196" y="232"/>
                  </a:lnTo>
                  <a:lnTo>
                    <a:pt x="252" y="228"/>
                  </a:lnTo>
                  <a:lnTo>
                    <a:pt x="312" y="220"/>
                  </a:lnTo>
                  <a:lnTo>
                    <a:pt x="312" y="220"/>
                  </a:lnTo>
                  <a:lnTo>
                    <a:pt x="358" y="210"/>
                  </a:lnTo>
                  <a:lnTo>
                    <a:pt x="402" y="196"/>
                  </a:lnTo>
                  <a:lnTo>
                    <a:pt x="444" y="182"/>
                  </a:lnTo>
                  <a:lnTo>
                    <a:pt x="480" y="168"/>
                  </a:lnTo>
                  <a:lnTo>
                    <a:pt x="512" y="150"/>
                  </a:lnTo>
                  <a:lnTo>
                    <a:pt x="538" y="134"/>
                  </a:lnTo>
                  <a:lnTo>
                    <a:pt x="560" y="116"/>
                  </a:lnTo>
                  <a:lnTo>
                    <a:pt x="568" y="106"/>
                  </a:lnTo>
                  <a:lnTo>
                    <a:pt x="574" y="96"/>
                  </a:lnTo>
                  <a:lnTo>
                    <a:pt x="552" y="96"/>
                  </a:lnTo>
                  <a:lnTo>
                    <a:pt x="552" y="94"/>
                  </a:lnTo>
                  <a:close/>
                  <a:moveTo>
                    <a:pt x="566" y="74"/>
                  </a:moveTo>
                  <a:lnTo>
                    <a:pt x="568" y="72"/>
                  </a:lnTo>
                  <a:lnTo>
                    <a:pt x="570" y="72"/>
                  </a:lnTo>
                  <a:lnTo>
                    <a:pt x="572" y="72"/>
                  </a:lnTo>
                  <a:lnTo>
                    <a:pt x="576" y="70"/>
                  </a:lnTo>
                  <a:lnTo>
                    <a:pt x="580" y="66"/>
                  </a:lnTo>
                  <a:lnTo>
                    <a:pt x="582" y="64"/>
                  </a:lnTo>
                  <a:lnTo>
                    <a:pt x="582" y="64"/>
                  </a:lnTo>
                  <a:lnTo>
                    <a:pt x="582" y="62"/>
                  </a:lnTo>
                  <a:lnTo>
                    <a:pt x="582" y="62"/>
                  </a:lnTo>
                  <a:lnTo>
                    <a:pt x="580" y="54"/>
                  </a:lnTo>
                  <a:lnTo>
                    <a:pt x="576" y="48"/>
                  </a:lnTo>
                  <a:lnTo>
                    <a:pt x="572" y="42"/>
                  </a:lnTo>
                  <a:lnTo>
                    <a:pt x="564" y="36"/>
                  </a:lnTo>
                  <a:lnTo>
                    <a:pt x="540" y="34"/>
                  </a:lnTo>
                  <a:lnTo>
                    <a:pt x="536" y="46"/>
                  </a:lnTo>
                  <a:lnTo>
                    <a:pt x="536" y="46"/>
                  </a:lnTo>
                  <a:lnTo>
                    <a:pt x="542" y="50"/>
                  </a:lnTo>
                  <a:lnTo>
                    <a:pt x="546" y="56"/>
                  </a:lnTo>
                  <a:lnTo>
                    <a:pt x="550" y="62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76"/>
                  </a:lnTo>
                  <a:lnTo>
                    <a:pt x="550" y="84"/>
                  </a:lnTo>
                  <a:lnTo>
                    <a:pt x="552" y="86"/>
                  </a:lnTo>
                  <a:lnTo>
                    <a:pt x="552" y="88"/>
                  </a:lnTo>
                  <a:lnTo>
                    <a:pt x="554" y="90"/>
                  </a:lnTo>
                  <a:lnTo>
                    <a:pt x="556" y="94"/>
                  </a:lnTo>
                  <a:lnTo>
                    <a:pt x="556" y="94"/>
                  </a:lnTo>
                  <a:lnTo>
                    <a:pt x="576" y="94"/>
                  </a:lnTo>
                  <a:lnTo>
                    <a:pt x="576" y="94"/>
                  </a:lnTo>
                  <a:lnTo>
                    <a:pt x="576" y="92"/>
                  </a:lnTo>
                  <a:lnTo>
                    <a:pt x="568" y="76"/>
                  </a:lnTo>
                  <a:lnTo>
                    <a:pt x="566" y="74"/>
                  </a:lnTo>
                  <a:close/>
                  <a:moveTo>
                    <a:pt x="552" y="60"/>
                  </a:moveTo>
                  <a:lnTo>
                    <a:pt x="552" y="60"/>
                  </a:lnTo>
                  <a:lnTo>
                    <a:pt x="556" y="50"/>
                  </a:lnTo>
                  <a:lnTo>
                    <a:pt x="572" y="50"/>
                  </a:lnTo>
                  <a:lnTo>
                    <a:pt x="572" y="50"/>
                  </a:lnTo>
                  <a:lnTo>
                    <a:pt x="572" y="52"/>
                  </a:lnTo>
                  <a:lnTo>
                    <a:pt x="572" y="52"/>
                  </a:lnTo>
                  <a:lnTo>
                    <a:pt x="570" y="56"/>
                  </a:lnTo>
                  <a:lnTo>
                    <a:pt x="566" y="60"/>
                  </a:lnTo>
                  <a:lnTo>
                    <a:pt x="560" y="60"/>
                  </a:lnTo>
                  <a:lnTo>
                    <a:pt x="552" y="60"/>
                  </a:lnTo>
                  <a:lnTo>
                    <a:pt x="552" y="60"/>
                  </a:lnTo>
                  <a:close/>
                  <a:moveTo>
                    <a:pt x="582" y="68"/>
                  </a:moveTo>
                  <a:lnTo>
                    <a:pt x="578" y="72"/>
                  </a:lnTo>
                  <a:lnTo>
                    <a:pt x="574" y="74"/>
                  </a:lnTo>
                  <a:lnTo>
                    <a:pt x="572" y="74"/>
                  </a:lnTo>
                  <a:lnTo>
                    <a:pt x="570" y="74"/>
                  </a:lnTo>
                  <a:lnTo>
                    <a:pt x="570" y="76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82" y="78"/>
                  </a:lnTo>
                  <a:lnTo>
                    <a:pt x="582" y="68"/>
                  </a:lnTo>
                  <a:lnTo>
                    <a:pt x="582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EA158D-D594-4CDE-B894-8BD4993A59BB}" type="datetimeFigureOut">
              <a:rPr lang="he-IL" smtClean="0"/>
              <a:t>ח'/תשרי/תש"פ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8193" y="4767263"/>
            <a:ext cx="1737857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6" y="4075558"/>
            <a:ext cx="695383" cy="52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160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ח'/תשרי/תש"פ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87016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ח'/תשרי/תש"פ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73633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921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ח'/תשרי/תש"פ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39806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ח'/תשרי/תש"פ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333305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ח'/תשרי/תש"פ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89914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ח'/תשרי/תש"פ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90979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ח'/תשרי/תש"פ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  <p:sp>
        <p:nvSpPr>
          <p:cNvPr id="12" name="מלבן 11"/>
          <p:cNvSpPr/>
          <p:nvPr userDrawn="1"/>
        </p:nvSpPr>
        <p:spPr>
          <a:xfrm>
            <a:off x="39269" y="4555171"/>
            <a:ext cx="963237" cy="544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59;p14"/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7" y="3431908"/>
            <a:ext cx="2142263" cy="151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6;p15"/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26" y="3447881"/>
            <a:ext cx="2309649" cy="1497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2;p16"/>
          <p:cNvPicPr preferRelativeResize="0"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42" y="3439894"/>
            <a:ext cx="2486008" cy="1497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30369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ח'/תשרי/תש"פ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  <p:sp>
        <p:nvSpPr>
          <p:cNvPr id="5" name="מלבן 4"/>
          <p:cNvSpPr/>
          <p:nvPr/>
        </p:nvSpPr>
        <p:spPr>
          <a:xfrm>
            <a:off x="0" y="982745"/>
            <a:ext cx="9144000" cy="3499701"/>
          </a:xfrm>
          <a:prstGeom prst="rect">
            <a:avLst/>
          </a:prstGeom>
          <a:solidFill>
            <a:srgbClr val="5C8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-13097" y="4295445"/>
            <a:ext cx="9157097" cy="388144"/>
          </a:xfrm>
          <a:custGeom>
            <a:avLst/>
            <a:gdLst>
              <a:gd name="T0" fmla="*/ 1897 w 6752"/>
              <a:gd name="T1" fmla="*/ 304 h 326"/>
              <a:gd name="T2" fmla="*/ 1897 w 6752"/>
              <a:gd name="T3" fmla="*/ 304 h 326"/>
              <a:gd name="T4" fmla="*/ 1901 w 6752"/>
              <a:gd name="T5" fmla="*/ 316 h 326"/>
              <a:gd name="T6" fmla="*/ 1909 w 6752"/>
              <a:gd name="T7" fmla="*/ 322 h 326"/>
              <a:gd name="T8" fmla="*/ 1913 w 6752"/>
              <a:gd name="T9" fmla="*/ 324 h 326"/>
              <a:gd name="T10" fmla="*/ 1917 w 6752"/>
              <a:gd name="T11" fmla="*/ 326 h 326"/>
              <a:gd name="T12" fmla="*/ 1921 w 6752"/>
              <a:gd name="T13" fmla="*/ 324 h 326"/>
              <a:gd name="T14" fmla="*/ 1925 w 6752"/>
              <a:gd name="T15" fmla="*/ 322 h 326"/>
              <a:gd name="T16" fmla="*/ 1925 w 6752"/>
              <a:gd name="T17" fmla="*/ 322 h 326"/>
              <a:gd name="T18" fmla="*/ 1933 w 6752"/>
              <a:gd name="T19" fmla="*/ 314 h 326"/>
              <a:gd name="T20" fmla="*/ 1937 w 6752"/>
              <a:gd name="T21" fmla="*/ 304 h 326"/>
              <a:gd name="T22" fmla="*/ 1939 w 6752"/>
              <a:gd name="T23" fmla="*/ 290 h 326"/>
              <a:gd name="T24" fmla="*/ 1937 w 6752"/>
              <a:gd name="T25" fmla="*/ 278 h 326"/>
              <a:gd name="T26" fmla="*/ 1937 w 6752"/>
              <a:gd name="T27" fmla="*/ 278 h 326"/>
              <a:gd name="T28" fmla="*/ 1931 w 6752"/>
              <a:gd name="T29" fmla="*/ 258 h 326"/>
              <a:gd name="T30" fmla="*/ 1921 w 6752"/>
              <a:gd name="T31" fmla="*/ 238 h 326"/>
              <a:gd name="T32" fmla="*/ 1913 w 6752"/>
              <a:gd name="T33" fmla="*/ 220 h 326"/>
              <a:gd name="T34" fmla="*/ 1901 w 6752"/>
              <a:gd name="T35" fmla="*/ 204 h 326"/>
              <a:gd name="T36" fmla="*/ 1891 w 6752"/>
              <a:gd name="T37" fmla="*/ 188 h 326"/>
              <a:gd name="T38" fmla="*/ 1877 w 6752"/>
              <a:gd name="T39" fmla="*/ 174 h 326"/>
              <a:gd name="T40" fmla="*/ 1851 w 6752"/>
              <a:gd name="T41" fmla="*/ 148 h 326"/>
              <a:gd name="T42" fmla="*/ 6750 w 6752"/>
              <a:gd name="T43" fmla="*/ 148 h 326"/>
              <a:gd name="T44" fmla="*/ 6750 w 6752"/>
              <a:gd name="T45" fmla="*/ 148 h 326"/>
              <a:gd name="T46" fmla="*/ 6752 w 6752"/>
              <a:gd name="T47" fmla="*/ 0 h 326"/>
              <a:gd name="T48" fmla="*/ 0 w 6752"/>
              <a:gd name="T49" fmla="*/ 0 h 326"/>
              <a:gd name="T50" fmla="*/ 0 w 6752"/>
              <a:gd name="T51" fmla="*/ 148 h 326"/>
              <a:gd name="T52" fmla="*/ 1733 w 6752"/>
              <a:gd name="T53" fmla="*/ 148 h 326"/>
              <a:gd name="T54" fmla="*/ 1733 w 6752"/>
              <a:gd name="T55" fmla="*/ 148 h 326"/>
              <a:gd name="T56" fmla="*/ 1763 w 6752"/>
              <a:gd name="T57" fmla="*/ 162 h 326"/>
              <a:gd name="T58" fmla="*/ 1787 w 6752"/>
              <a:gd name="T59" fmla="*/ 174 h 326"/>
              <a:gd name="T60" fmla="*/ 1813 w 6752"/>
              <a:gd name="T61" fmla="*/ 192 h 326"/>
              <a:gd name="T62" fmla="*/ 1839 w 6752"/>
              <a:gd name="T63" fmla="*/ 214 h 326"/>
              <a:gd name="T64" fmla="*/ 1851 w 6752"/>
              <a:gd name="T65" fmla="*/ 226 h 326"/>
              <a:gd name="T66" fmla="*/ 1863 w 6752"/>
              <a:gd name="T67" fmla="*/ 240 h 326"/>
              <a:gd name="T68" fmla="*/ 1873 w 6752"/>
              <a:gd name="T69" fmla="*/ 254 h 326"/>
              <a:gd name="T70" fmla="*/ 1883 w 6752"/>
              <a:gd name="T71" fmla="*/ 270 h 326"/>
              <a:gd name="T72" fmla="*/ 1891 w 6752"/>
              <a:gd name="T73" fmla="*/ 286 h 326"/>
              <a:gd name="T74" fmla="*/ 1897 w 6752"/>
              <a:gd name="T75" fmla="*/ 304 h 326"/>
              <a:gd name="T76" fmla="*/ 1897 w 6752"/>
              <a:gd name="T77" fmla="*/ 304 h 326"/>
              <a:gd name="connsiteX0" fmla="*/ 2810 w 10616"/>
              <a:gd name="connsiteY0" fmla="*/ 9325 h 10000"/>
              <a:gd name="connsiteX1" fmla="*/ 2810 w 10616"/>
              <a:gd name="connsiteY1" fmla="*/ 9325 h 10000"/>
              <a:gd name="connsiteX2" fmla="*/ 2815 w 10616"/>
              <a:gd name="connsiteY2" fmla="*/ 9693 h 10000"/>
              <a:gd name="connsiteX3" fmla="*/ 2827 w 10616"/>
              <a:gd name="connsiteY3" fmla="*/ 9877 h 10000"/>
              <a:gd name="connsiteX4" fmla="*/ 2833 w 10616"/>
              <a:gd name="connsiteY4" fmla="*/ 9939 h 10000"/>
              <a:gd name="connsiteX5" fmla="*/ 2839 w 10616"/>
              <a:gd name="connsiteY5" fmla="*/ 10000 h 10000"/>
              <a:gd name="connsiteX6" fmla="*/ 2845 w 10616"/>
              <a:gd name="connsiteY6" fmla="*/ 9939 h 10000"/>
              <a:gd name="connsiteX7" fmla="*/ 2851 w 10616"/>
              <a:gd name="connsiteY7" fmla="*/ 9877 h 10000"/>
              <a:gd name="connsiteX8" fmla="*/ 2851 w 10616"/>
              <a:gd name="connsiteY8" fmla="*/ 9877 h 10000"/>
              <a:gd name="connsiteX9" fmla="*/ 2863 w 10616"/>
              <a:gd name="connsiteY9" fmla="*/ 9632 h 10000"/>
              <a:gd name="connsiteX10" fmla="*/ 2869 w 10616"/>
              <a:gd name="connsiteY10" fmla="*/ 9325 h 10000"/>
              <a:gd name="connsiteX11" fmla="*/ 2872 w 10616"/>
              <a:gd name="connsiteY11" fmla="*/ 8896 h 10000"/>
              <a:gd name="connsiteX12" fmla="*/ 2869 w 10616"/>
              <a:gd name="connsiteY12" fmla="*/ 8528 h 10000"/>
              <a:gd name="connsiteX13" fmla="*/ 2869 w 10616"/>
              <a:gd name="connsiteY13" fmla="*/ 8528 h 10000"/>
              <a:gd name="connsiteX14" fmla="*/ 2860 w 10616"/>
              <a:gd name="connsiteY14" fmla="*/ 7914 h 10000"/>
              <a:gd name="connsiteX15" fmla="*/ 2845 w 10616"/>
              <a:gd name="connsiteY15" fmla="*/ 7301 h 10000"/>
              <a:gd name="connsiteX16" fmla="*/ 2833 w 10616"/>
              <a:gd name="connsiteY16" fmla="*/ 6748 h 10000"/>
              <a:gd name="connsiteX17" fmla="*/ 2815 w 10616"/>
              <a:gd name="connsiteY17" fmla="*/ 6258 h 10000"/>
              <a:gd name="connsiteX18" fmla="*/ 2801 w 10616"/>
              <a:gd name="connsiteY18" fmla="*/ 5767 h 10000"/>
              <a:gd name="connsiteX19" fmla="*/ 2780 w 10616"/>
              <a:gd name="connsiteY19" fmla="*/ 5337 h 10000"/>
              <a:gd name="connsiteX20" fmla="*/ 2741 w 10616"/>
              <a:gd name="connsiteY20" fmla="*/ 4540 h 10000"/>
              <a:gd name="connsiteX21" fmla="*/ 9997 w 10616"/>
              <a:gd name="connsiteY21" fmla="*/ 4540 h 10000"/>
              <a:gd name="connsiteX22" fmla="*/ 9997 w 10616"/>
              <a:gd name="connsiteY22" fmla="*/ 4540 h 10000"/>
              <a:gd name="connsiteX23" fmla="*/ 10616 w 10616"/>
              <a:gd name="connsiteY23" fmla="*/ 0 h 10000"/>
              <a:gd name="connsiteX24" fmla="*/ 0 w 10616"/>
              <a:gd name="connsiteY24" fmla="*/ 0 h 10000"/>
              <a:gd name="connsiteX25" fmla="*/ 0 w 10616"/>
              <a:gd name="connsiteY25" fmla="*/ 4540 h 10000"/>
              <a:gd name="connsiteX26" fmla="*/ 2567 w 10616"/>
              <a:gd name="connsiteY26" fmla="*/ 4540 h 10000"/>
              <a:gd name="connsiteX27" fmla="*/ 2567 w 10616"/>
              <a:gd name="connsiteY27" fmla="*/ 4540 h 10000"/>
              <a:gd name="connsiteX28" fmla="*/ 2611 w 10616"/>
              <a:gd name="connsiteY28" fmla="*/ 4969 h 10000"/>
              <a:gd name="connsiteX29" fmla="*/ 2647 w 10616"/>
              <a:gd name="connsiteY29" fmla="*/ 5337 h 10000"/>
              <a:gd name="connsiteX30" fmla="*/ 2685 w 10616"/>
              <a:gd name="connsiteY30" fmla="*/ 5890 h 10000"/>
              <a:gd name="connsiteX31" fmla="*/ 2724 w 10616"/>
              <a:gd name="connsiteY31" fmla="*/ 6564 h 10000"/>
              <a:gd name="connsiteX32" fmla="*/ 2741 w 10616"/>
              <a:gd name="connsiteY32" fmla="*/ 6933 h 10000"/>
              <a:gd name="connsiteX33" fmla="*/ 2759 w 10616"/>
              <a:gd name="connsiteY33" fmla="*/ 7362 h 10000"/>
              <a:gd name="connsiteX34" fmla="*/ 2774 w 10616"/>
              <a:gd name="connsiteY34" fmla="*/ 7791 h 10000"/>
              <a:gd name="connsiteX35" fmla="*/ 2789 w 10616"/>
              <a:gd name="connsiteY35" fmla="*/ 8282 h 10000"/>
              <a:gd name="connsiteX36" fmla="*/ 2801 w 10616"/>
              <a:gd name="connsiteY36" fmla="*/ 8773 h 10000"/>
              <a:gd name="connsiteX37" fmla="*/ 2810 w 10616"/>
              <a:gd name="connsiteY37" fmla="*/ 9325 h 10000"/>
              <a:gd name="connsiteX38" fmla="*/ 2810 w 10616"/>
              <a:gd name="connsiteY38" fmla="*/ 9325 h 10000"/>
              <a:gd name="connsiteX0" fmla="*/ 2810 w 11380"/>
              <a:gd name="connsiteY0" fmla="*/ 9325 h 10000"/>
              <a:gd name="connsiteX1" fmla="*/ 2810 w 11380"/>
              <a:gd name="connsiteY1" fmla="*/ 9325 h 10000"/>
              <a:gd name="connsiteX2" fmla="*/ 2815 w 11380"/>
              <a:gd name="connsiteY2" fmla="*/ 9693 h 10000"/>
              <a:gd name="connsiteX3" fmla="*/ 2827 w 11380"/>
              <a:gd name="connsiteY3" fmla="*/ 9877 h 10000"/>
              <a:gd name="connsiteX4" fmla="*/ 2833 w 11380"/>
              <a:gd name="connsiteY4" fmla="*/ 9939 h 10000"/>
              <a:gd name="connsiteX5" fmla="*/ 2839 w 11380"/>
              <a:gd name="connsiteY5" fmla="*/ 10000 h 10000"/>
              <a:gd name="connsiteX6" fmla="*/ 2845 w 11380"/>
              <a:gd name="connsiteY6" fmla="*/ 9939 h 10000"/>
              <a:gd name="connsiteX7" fmla="*/ 2851 w 11380"/>
              <a:gd name="connsiteY7" fmla="*/ 9877 h 10000"/>
              <a:gd name="connsiteX8" fmla="*/ 2851 w 11380"/>
              <a:gd name="connsiteY8" fmla="*/ 9877 h 10000"/>
              <a:gd name="connsiteX9" fmla="*/ 2863 w 11380"/>
              <a:gd name="connsiteY9" fmla="*/ 9632 h 10000"/>
              <a:gd name="connsiteX10" fmla="*/ 2869 w 11380"/>
              <a:gd name="connsiteY10" fmla="*/ 9325 h 10000"/>
              <a:gd name="connsiteX11" fmla="*/ 2872 w 11380"/>
              <a:gd name="connsiteY11" fmla="*/ 8896 h 10000"/>
              <a:gd name="connsiteX12" fmla="*/ 2869 w 11380"/>
              <a:gd name="connsiteY12" fmla="*/ 8528 h 10000"/>
              <a:gd name="connsiteX13" fmla="*/ 2869 w 11380"/>
              <a:gd name="connsiteY13" fmla="*/ 8528 h 10000"/>
              <a:gd name="connsiteX14" fmla="*/ 2860 w 11380"/>
              <a:gd name="connsiteY14" fmla="*/ 7914 h 10000"/>
              <a:gd name="connsiteX15" fmla="*/ 2845 w 11380"/>
              <a:gd name="connsiteY15" fmla="*/ 7301 h 10000"/>
              <a:gd name="connsiteX16" fmla="*/ 2833 w 11380"/>
              <a:gd name="connsiteY16" fmla="*/ 6748 h 10000"/>
              <a:gd name="connsiteX17" fmla="*/ 2815 w 11380"/>
              <a:gd name="connsiteY17" fmla="*/ 6258 h 10000"/>
              <a:gd name="connsiteX18" fmla="*/ 2801 w 11380"/>
              <a:gd name="connsiteY18" fmla="*/ 5767 h 10000"/>
              <a:gd name="connsiteX19" fmla="*/ 2780 w 11380"/>
              <a:gd name="connsiteY19" fmla="*/ 5337 h 10000"/>
              <a:gd name="connsiteX20" fmla="*/ 2741 w 11380"/>
              <a:gd name="connsiteY20" fmla="*/ 4540 h 10000"/>
              <a:gd name="connsiteX21" fmla="*/ 9997 w 11380"/>
              <a:gd name="connsiteY21" fmla="*/ 4540 h 10000"/>
              <a:gd name="connsiteX22" fmla="*/ 9997 w 11380"/>
              <a:gd name="connsiteY22" fmla="*/ 4540 h 10000"/>
              <a:gd name="connsiteX23" fmla="*/ 11380 w 11380"/>
              <a:gd name="connsiteY23" fmla="*/ 0 h 10000"/>
              <a:gd name="connsiteX24" fmla="*/ 0 w 11380"/>
              <a:gd name="connsiteY24" fmla="*/ 0 h 10000"/>
              <a:gd name="connsiteX25" fmla="*/ 0 w 11380"/>
              <a:gd name="connsiteY25" fmla="*/ 4540 h 10000"/>
              <a:gd name="connsiteX26" fmla="*/ 2567 w 11380"/>
              <a:gd name="connsiteY26" fmla="*/ 4540 h 10000"/>
              <a:gd name="connsiteX27" fmla="*/ 2567 w 11380"/>
              <a:gd name="connsiteY27" fmla="*/ 4540 h 10000"/>
              <a:gd name="connsiteX28" fmla="*/ 2611 w 11380"/>
              <a:gd name="connsiteY28" fmla="*/ 4969 h 10000"/>
              <a:gd name="connsiteX29" fmla="*/ 2647 w 11380"/>
              <a:gd name="connsiteY29" fmla="*/ 5337 h 10000"/>
              <a:gd name="connsiteX30" fmla="*/ 2685 w 11380"/>
              <a:gd name="connsiteY30" fmla="*/ 5890 h 10000"/>
              <a:gd name="connsiteX31" fmla="*/ 2724 w 11380"/>
              <a:gd name="connsiteY31" fmla="*/ 6564 h 10000"/>
              <a:gd name="connsiteX32" fmla="*/ 2741 w 11380"/>
              <a:gd name="connsiteY32" fmla="*/ 6933 h 10000"/>
              <a:gd name="connsiteX33" fmla="*/ 2759 w 11380"/>
              <a:gd name="connsiteY33" fmla="*/ 7362 h 10000"/>
              <a:gd name="connsiteX34" fmla="*/ 2774 w 11380"/>
              <a:gd name="connsiteY34" fmla="*/ 7791 h 10000"/>
              <a:gd name="connsiteX35" fmla="*/ 2789 w 11380"/>
              <a:gd name="connsiteY35" fmla="*/ 8282 h 10000"/>
              <a:gd name="connsiteX36" fmla="*/ 2801 w 11380"/>
              <a:gd name="connsiteY36" fmla="*/ 8773 h 10000"/>
              <a:gd name="connsiteX37" fmla="*/ 2810 w 11380"/>
              <a:gd name="connsiteY37" fmla="*/ 9325 h 10000"/>
              <a:gd name="connsiteX38" fmla="*/ 2810 w 11380"/>
              <a:gd name="connsiteY38" fmla="*/ 9325 h 10000"/>
              <a:gd name="connsiteX0" fmla="*/ 2810 w 11443"/>
              <a:gd name="connsiteY0" fmla="*/ 9325 h 10000"/>
              <a:gd name="connsiteX1" fmla="*/ 2810 w 11443"/>
              <a:gd name="connsiteY1" fmla="*/ 9325 h 10000"/>
              <a:gd name="connsiteX2" fmla="*/ 2815 w 11443"/>
              <a:gd name="connsiteY2" fmla="*/ 9693 h 10000"/>
              <a:gd name="connsiteX3" fmla="*/ 2827 w 11443"/>
              <a:gd name="connsiteY3" fmla="*/ 9877 h 10000"/>
              <a:gd name="connsiteX4" fmla="*/ 2833 w 11443"/>
              <a:gd name="connsiteY4" fmla="*/ 9939 h 10000"/>
              <a:gd name="connsiteX5" fmla="*/ 2839 w 11443"/>
              <a:gd name="connsiteY5" fmla="*/ 10000 h 10000"/>
              <a:gd name="connsiteX6" fmla="*/ 2845 w 11443"/>
              <a:gd name="connsiteY6" fmla="*/ 9939 h 10000"/>
              <a:gd name="connsiteX7" fmla="*/ 2851 w 11443"/>
              <a:gd name="connsiteY7" fmla="*/ 9877 h 10000"/>
              <a:gd name="connsiteX8" fmla="*/ 2851 w 11443"/>
              <a:gd name="connsiteY8" fmla="*/ 9877 h 10000"/>
              <a:gd name="connsiteX9" fmla="*/ 2863 w 11443"/>
              <a:gd name="connsiteY9" fmla="*/ 9632 h 10000"/>
              <a:gd name="connsiteX10" fmla="*/ 2869 w 11443"/>
              <a:gd name="connsiteY10" fmla="*/ 9325 h 10000"/>
              <a:gd name="connsiteX11" fmla="*/ 2872 w 11443"/>
              <a:gd name="connsiteY11" fmla="*/ 8896 h 10000"/>
              <a:gd name="connsiteX12" fmla="*/ 2869 w 11443"/>
              <a:gd name="connsiteY12" fmla="*/ 8528 h 10000"/>
              <a:gd name="connsiteX13" fmla="*/ 2869 w 11443"/>
              <a:gd name="connsiteY13" fmla="*/ 8528 h 10000"/>
              <a:gd name="connsiteX14" fmla="*/ 2860 w 11443"/>
              <a:gd name="connsiteY14" fmla="*/ 7914 h 10000"/>
              <a:gd name="connsiteX15" fmla="*/ 2845 w 11443"/>
              <a:gd name="connsiteY15" fmla="*/ 7301 h 10000"/>
              <a:gd name="connsiteX16" fmla="*/ 2833 w 11443"/>
              <a:gd name="connsiteY16" fmla="*/ 6748 h 10000"/>
              <a:gd name="connsiteX17" fmla="*/ 2815 w 11443"/>
              <a:gd name="connsiteY17" fmla="*/ 6258 h 10000"/>
              <a:gd name="connsiteX18" fmla="*/ 2801 w 11443"/>
              <a:gd name="connsiteY18" fmla="*/ 5767 h 10000"/>
              <a:gd name="connsiteX19" fmla="*/ 2780 w 11443"/>
              <a:gd name="connsiteY19" fmla="*/ 5337 h 10000"/>
              <a:gd name="connsiteX20" fmla="*/ 2741 w 11443"/>
              <a:gd name="connsiteY20" fmla="*/ 4540 h 10000"/>
              <a:gd name="connsiteX21" fmla="*/ 9997 w 11443"/>
              <a:gd name="connsiteY21" fmla="*/ 4540 h 10000"/>
              <a:gd name="connsiteX22" fmla="*/ 11384 w 11443"/>
              <a:gd name="connsiteY22" fmla="*/ 4386 h 10000"/>
              <a:gd name="connsiteX23" fmla="*/ 11380 w 11443"/>
              <a:gd name="connsiteY23" fmla="*/ 0 h 10000"/>
              <a:gd name="connsiteX24" fmla="*/ 0 w 11443"/>
              <a:gd name="connsiteY24" fmla="*/ 0 h 10000"/>
              <a:gd name="connsiteX25" fmla="*/ 0 w 11443"/>
              <a:gd name="connsiteY25" fmla="*/ 4540 h 10000"/>
              <a:gd name="connsiteX26" fmla="*/ 2567 w 11443"/>
              <a:gd name="connsiteY26" fmla="*/ 4540 h 10000"/>
              <a:gd name="connsiteX27" fmla="*/ 2567 w 11443"/>
              <a:gd name="connsiteY27" fmla="*/ 4540 h 10000"/>
              <a:gd name="connsiteX28" fmla="*/ 2611 w 11443"/>
              <a:gd name="connsiteY28" fmla="*/ 4969 h 10000"/>
              <a:gd name="connsiteX29" fmla="*/ 2647 w 11443"/>
              <a:gd name="connsiteY29" fmla="*/ 5337 h 10000"/>
              <a:gd name="connsiteX30" fmla="*/ 2685 w 11443"/>
              <a:gd name="connsiteY30" fmla="*/ 5890 h 10000"/>
              <a:gd name="connsiteX31" fmla="*/ 2724 w 11443"/>
              <a:gd name="connsiteY31" fmla="*/ 6564 h 10000"/>
              <a:gd name="connsiteX32" fmla="*/ 2741 w 11443"/>
              <a:gd name="connsiteY32" fmla="*/ 6933 h 10000"/>
              <a:gd name="connsiteX33" fmla="*/ 2759 w 11443"/>
              <a:gd name="connsiteY33" fmla="*/ 7362 h 10000"/>
              <a:gd name="connsiteX34" fmla="*/ 2774 w 11443"/>
              <a:gd name="connsiteY34" fmla="*/ 7791 h 10000"/>
              <a:gd name="connsiteX35" fmla="*/ 2789 w 11443"/>
              <a:gd name="connsiteY35" fmla="*/ 8282 h 10000"/>
              <a:gd name="connsiteX36" fmla="*/ 2801 w 11443"/>
              <a:gd name="connsiteY36" fmla="*/ 8773 h 10000"/>
              <a:gd name="connsiteX37" fmla="*/ 2810 w 11443"/>
              <a:gd name="connsiteY37" fmla="*/ 9325 h 10000"/>
              <a:gd name="connsiteX38" fmla="*/ 2810 w 11443"/>
              <a:gd name="connsiteY38" fmla="*/ 9325 h 10000"/>
              <a:gd name="connsiteX0" fmla="*/ 2810 w 11558"/>
              <a:gd name="connsiteY0" fmla="*/ 9479 h 10154"/>
              <a:gd name="connsiteX1" fmla="*/ 2810 w 11558"/>
              <a:gd name="connsiteY1" fmla="*/ 9479 h 10154"/>
              <a:gd name="connsiteX2" fmla="*/ 2815 w 11558"/>
              <a:gd name="connsiteY2" fmla="*/ 9847 h 10154"/>
              <a:gd name="connsiteX3" fmla="*/ 2827 w 11558"/>
              <a:gd name="connsiteY3" fmla="*/ 10031 h 10154"/>
              <a:gd name="connsiteX4" fmla="*/ 2833 w 11558"/>
              <a:gd name="connsiteY4" fmla="*/ 10093 h 10154"/>
              <a:gd name="connsiteX5" fmla="*/ 2839 w 11558"/>
              <a:gd name="connsiteY5" fmla="*/ 10154 h 10154"/>
              <a:gd name="connsiteX6" fmla="*/ 2845 w 11558"/>
              <a:gd name="connsiteY6" fmla="*/ 10093 h 10154"/>
              <a:gd name="connsiteX7" fmla="*/ 2851 w 11558"/>
              <a:gd name="connsiteY7" fmla="*/ 10031 h 10154"/>
              <a:gd name="connsiteX8" fmla="*/ 2851 w 11558"/>
              <a:gd name="connsiteY8" fmla="*/ 10031 h 10154"/>
              <a:gd name="connsiteX9" fmla="*/ 2863 w 11558"/>
              <a:gd name="connsiteY9" fmla="*/ 9786 h 10154"/>
              <a:gd name="connsiteX10" fmla="*/ 2869 w 11558"/>
              <a:gd name="connsiteY10" fmla="*/ 9479 h 10154"/>
              <a:gd name="connsiteX11" fmla="*/ 2872 w 11558"/>
              <a:gd name="connsiteY11" fmla="*/ 9050 h 10154"/>
              <a:gd name="connsiteX12" fmla="*/ 2869 w 11558"/>
              <a:gd name="connsiteY12" fmla="*/ 8682 h 10154"/>
              <a:gd name="connsiteX13" fmla="*/ 2869 w 11558"/>
              <a:gd name="connsiteY13" fmla="*/ 8682 h 10154"/>
              <a:gd name="connsiteX14" fmla="*/ 2860 w 11558"/>
              <a:gd name="connsiteY14" fmla="*/ 8068 h 10154"/>
              <a:gd name="connsiteX15" fmla="*/ 2845 w 11558"/>
              <a:gd name="connsiteY15" fmla="*/ 7455 h 10154"/>
              <a:gd name="connsiteX16" fmla="*/ 2833 w 11558"/>
              <a:gd name="connsiteY16" fmla="*/ 6902 h 10154"/>
              <a:gd name="connsiteX17" fmla="*/ 2815 w 11558"/>
              <a:gd name="connsiteY17" fmla="*/ 6412 h 10154"/>
              <a:gd name="connsiteX18" fmla="*/ 2801 w 11558"/>
              <a:gd name="connsiteY18" fmla="*/ 5921 h 10154"/>
              <a:gd name="connsiteX19" fmla="*/ 2780 w 11558"/>
              <a:gd name="connsiteY19" fmla="*/ 5491 h 10154"/>
              <a:gd name="connsiteX20" fmla="*/ 2741 w 11558"/>
              <a:gd name="connsiteY20" fmla="*/ 4694 h 10154"/>
              <a:gd name="connsiteX21" fmla="*/ 9997 w 11558"/>
              <a:gd name="connsiteY21" fmla="*/ 4694 h 10154"/>
              <a:gd name="connsiteX22" fmla="*/ 11384 w 11558"/>
              <a:gd name="connsiteY22" fmla="*/ 4540 h 10154"/>
              <a:gd name="connsiteX23" fmla="*/ 11558 w 11558"/>
              <a:gd name="connsiteY23" fmla="*/ 0 h 10154"/>
              <a:gd name="connsiteX24" fmla="*/ 0 w 11558"/>
              <a:gd name="connsiteY24" fmla="*/ 154 h 10154"/>
              <a:gd name="connsiteX25" fmla="*/ 0 w 11558"/>
              <a:gd name="connsiteY25" fmla="*/ 4694 h 10154"/>
              <a:gd name="connsiteX26" fmla="*/ 2567 w 11558"/>
              <a:gd name="connsiteY26" fmla="*/ 4694 h 10154"/>
              <a:gd name="connsiteX27" fmla="*/ 2567 w 11558"/>
              <a:gd name="connsiteY27" fmla="*/ 4694 h 10154"/>
              <a:gd name="connsiteX28" fmla="*/ 2611 w 11558"/>
              <a:gd name="connsiteY28" fmla="*/ 5123 h 10154"/>
              <a:gd name="connsiteX29" fmla="*/ 2647 w 11558"/>
              <a:gd name="connsiteY29" fmla="*/ 5491 h 10154"/>
              <a:gd name="connsiteX30" fmla="*/ 2685 w 11558"/>
              <a:gd name="connsiteY30" fmla="*/ 6044 h 10154"/>
              <a:gd name="connsiteX31" fmla="*/ 2724 w 11558"/>
              <a:gd name="connsiteY31" fmla="*/ 6718 h 10154"/>
              <a:gd name="connsiteX32" fmla="*/ 2741 w 11558"/>
              <a:gd name="connsiteY32" fmla="*/ 7087 h 10154"/>
              <a:gd name="connsiteX33" fmla="*/ 2759 w 11558"/>
              <a:gd name="connsiteY33" fmla="*/ 7516 h 10154"/>
              <a:gd name="connsiteX34" fmla="*/ 2774 w 11558"/>
              <a:gd name="connsiteY34" fmla="*/ 7945 h 10154"/>
              <a:gd name="connsiteX35" fmla="*/ 2789 w 11558"/>
              <a:gd name="connsiteY35" fmla="*/ 8436 h 10154"/>
              <a:gd name="connsiteX36" fmla="*/ 2801 w 11558"/>
              <a:gd name="connsiteY36" fmla="*/ 8927 h 10154"/>
              <a:gd name="connsiteX37" fmla="*/ 2810 w 11558"/>
              <a:gd name="connsiteY37" fmla="*/ 9479 h 10154"/>
              <a:gd name="connsiteX38" fmla="*/ 2810 w 11558"/>
              <a:gd name="connsiteY38" fmla="*/ 9479 h 10154"/>
              <a:gd name="connsiteX0" fmla="*/ 2810 w 11558"/>
              <a:gd name="connsiteY0" fmla="*/ 9479 h 10154"/>
              <a:gd name="connsiteX1" fmla="*/ 2810 w 11558"/>
              <a:gd name="connsiteY1" fmla="*/ 9479 h 10154"/>
              <a:gd name="connsiteX2" fmla="*/ 2815 w 11558"/>
              <a:gd name="connsiteY2" fmla="*/ 9847 h 10154"/>
              <a:gd name="connsiteX3" fmla="*/ 2827 w 11558"/>
              <a:gd name="connsiteY3" fmla="*/ 10031 h 10154"/>
              <a:gd name="connsiteX4" fmla="*/ 2833 w 11558"/>
              <a:gd name="connsiteY4" fmla="*/ 10093 h 10154"/>
              <a:gd name="connsiteX5" fmla="*/ 2839 w 11558"/>
              <a:gd name="connsiteY5" fmla="*/ 10154 h 10154"/>
              <a:gd name="connsiteX6" fmla="*/ 2845 w 11558"/>
              <a:gd name="connsiteY6" fmla="*/ 10093 h 10154"/>
              <a:gd name="connsiteX7" fmla="*/ 2851 w 11558"/>
              <a:gd name="connsiteY7" fmla="*/ 10031 h 10154"/>
              <a:gd name="connsiteX8" fmla="*/ 2851 w 11558"/>
              <a:gd name="connsiteY8" fmla="*/ 10031 h 10154"/>
              <a:gd name="connsiteX9" fmla="*/ 2863 w 11558"/>
              <a:gd name="connsiteY9" fmla="*/ 9786 h 10154"/>
              <a:gd name="connsiteX10" fmla="*/ 2869 w 11558"/>
              <a:gd name="connsiteY10" fmla="*/ 9479 h 10154"/>
              <a:gd name="connsiteX11" fmla="*/ 2872 w 11558"/>
              <a:gd name="connsiteY11" fmla="*/ 9050 h 10154"/>
              <a:gd name="connsiteX12" fmla="*/ 2869 w 11558"/>
              <a:gd name="connsiteY12" fmla="*/ 8682 h 10154"/>
              <a:gd name="connsiteX13" fmla="*/ 2869 w 11558"/>
              <a:gd name="connsiteY13" fmla="*/ 8682 h 10154"/>
              <a:gd name="connsiteX14" fmla="*/ 2860 w 11558"/>
              <a:gd name="connsiteY14" fmla="*/ 8068 h 10154"/>
              <a:gd name="connsiteX15" fmla="*/ 2845 w 11558"/>
              <a:gd name="connsiteY15" fmla="*/ 7455 h 10154"/>
              <a:gd name="connsiteX16" fmla="*/ 2833 w 11558"/>
              <a:gd name="connsiteY16" fmla="*/ 6902 h 10154"/>
              <a:gd name="connsiteX17" fmla="*/ 2815 w 11558"/>
              <a:gd name="connsiteY17" fmla="*/ 6412 h 10154"/>
              <a:gd name="connsiteX18" fmla="*/ 2801 w 11558"/>
              <a:gd name="connsiteY18" fmla="*/ 5921 h 10154"/>
              <a:gd name="connsiteX19" fmla="*/ 2780 w 11558"/>
              <a:gd name="connsiteY19" fmla="*/ 5491 h 10154"/>
              <a:gd name="connsiteX20" fmla="*/ 2741 w 11558"/>
              <a:gd name="connsiteY20" fmla="*/ 4694 h 10154"/>
              <a:gd name="connsiteX21" fmla="*/ 9997 w 11558"/>
              <a:gd name="connsiteY21" fmla="*/ 4694 h 10154"/>
              <a:gd name="connsiteX22" fmla="*/ 11384 w 11558"/>
              <a:gd name="connsiteY22" fmla="*/ 4540 h 10154"/>
              <a:gd name="connsiteX23" fmla="*/ 11558 w 11558"/>
              <a:gd name="connsiteY23" fmla="*/ 0 h 10154"/>
              <a:gd name="connsiteX24" fmla="*/ 0 w 11558"/>
              <a:gd name="connsiteY24" fmla="*/ 154 h 10154"/>
              <a:gd name="connsiteX25" fmla="*/ 0 w 11558"/>
              <a:gd name="connsiteY25" fmla="*/ 4694 h 10154"/>
              <a:gd name="connsiteX26" fmla="*/ 2567 w 11558"/>
              <a:gd name="connsiteY26" fmla="*/ 4694 h 10154"/>
              <a:gd name="connsiteX27" fmla="*/ 2567 w 11558"/>
              <a:gd name="connsiteY27" fmla="*/ 4694 h 10154"/>
              <a:gd name="connsiteX28" fmla="*/ 2611 w 11558"/>
              <a:gd name="connsiteY28" fmla="*/ 5123 h 10154"/>
              <a:gd name="connsiteX29" fmla="*/ 2647 w 11558"/>
              <a:gd name="connsiteY29" fmla="*/ 5491 h 10154"/>
              <a:gd name="connsiteX30" fmla="*/ 2685 w 11558"/>
              <a:gd name="connsiteY30" fmla="*/ 6044 h 10154"/>
              <a:gd name="connsiteX31" fmla="*/ 2724 w 11558"/>
              <a:gd name="connsiteY31" fmla="*/ 6718 h 10154"/>
              <a:gd name="connsiteX32" fmla="*/ 2741 w 11558"/>
              <a:gd name="connsiteY32" fmla="*/ 7087 h 10154"/>
              <a:gd name="connsiteX33" fmla="*/ 2759 w 11558"/>
              <a:gd name="connsiteY33" fmla="*/ 7516 h 10154"/>
              <a:gd name="connsiteX34" fmla="*/ 2774 w 11558"/>
              <a:gd name="connsiteY34" fmla="*/ 7945 h 10154"/>
              <a:gd name="connsiteX35" fmla="*/ 2789 w 11558"/>
              <a:gd name="connsiteY35" fmla="*/ 8436 h 10154"/>
              <a:gd name="connsiteX36" fmla="*/ 2801 w 11558"/>
              <a:gd name="connsiteY36" fmla="*/ 8927 h 10154"/>
              <a:gd name="connsiteX37" fmla="*/ 2810 w 11558"/>
              <a:gd name="connsiteY37" fmla="*/ 9479 h 10154"/>
              <a:gd name="connsiteX38" fmla="*/ 2810 w 11558"/>
              <a:gd name="connsiteY38" fmla="*/ 9479 h 10154"/>
              <a:gd name="connsiteX0" fmla="*/ 2810 w 11473"/>
              <a:gd name="connsiteY0" fmla="*/ 9325 h 10000"/>
              <a:gd name="connsiteX1" fmla="*/ 2810 w 11473"/>
              <a:gd name="connsiteY1" fmla="*/ 9325 h 10000"/>
              <a:gd name="connsiteX2" fmla="*/ 2815 w 11473"/>
              <a:gd name="connsiteY2" fmla="*/ 9693 h 10000"/>
              <a:gd name="connsiteX3" fmla="*/ 2827 w 11473"/>
              <a:gd name="connsiteY3" fmla="*/ 9877 h 10000"/>
              <a:gd name="connsiteX4" fmla="*/ 2833 w 11473"/>
              <a:gd name="connsiteY4" fmla="*/ 9939 h 10000"/>
              <a:gd name="connsiteX5" fmla="*/ 2839 w 11473"/>
              <a:gd name="connsiteY5" fmla="*/ 10000 h 10000"/>
              <a:gd name="connsiteX6" fmla="*/ 2845 w 11473"/>
              <a:gd name="connsiteY6" fmla="*/ 9939 h 10000"/>
              <a:gd name="connsiteX7" fmla="*/ 2851 w 11473"/>
              <a:gd name="connsiteY7" fmla="*/ 9877 h 10000"/>
              <a:gd name="connsiteX8" fmla="*/ 2851 w 11473"/>
              <a:gd name="connsiteY8" fmla="*/ 9877 h 10000"/>
              <a:gd name="connsiteX9" fmla="*/ 2863 w 11473"/>
              <a:gd name="connsiteY9" fmla="*/ 9632 h 10000"/>
              <a:gd name="connsiteX10" fmla="*/ 2869 w 11473"/>
              <a:gd name="connsiteY10" fmla="*/ 9325 h 10000"/>
              <a:gd name="connsiteX11" fmla="*/ 2872 w 11473"/>
              <a:gd name="connsiteY11" fmla="*/ 8896 h 10000"/>
              <a:gd name="connsiteX12" fmla="*/ 2869 w 11473"/>
              <a:gd name="connsiteY12" fmla="*/ 8528 h 10000"/>
              <a:gd name="connsiteX13" fmla="*/ 2869 w 11473"/>
              <a:gd name="connsiteY13" fmla="*/ 8528 h 10000"/>
              <a:gd name="connsiteX14" fmla="*/ 2860 w 11473"/>
              <a:gd name="connsiteY14" fmla="*/ 7914 h 10000"/>
              <a:gd name="connsiteX15" fmla="*/ 2845 w 11473"/>
              <a:gd name="connsiteY15" fmla="*/ 7301 h 10000"/>
              <a:gd name="connsiteX16" fmla="*/ 2833 w 11473"/>
              <a:gd name="connsiteY16" fmla="*/ 6748 h 10000"/>
              <a:gd name="connsiteX17" fmla="*/ 2815 w 11473"/>
              <a:gd name="connsiteY17" fmla="*/ 6258 h 10000"/>
              <a:gd name="connsiteX18" fmla="*/ 2801 w 11473"/>
              <a:gd name="connsiteY18" fmla="*/ 5767 h 10000"/>
              <a:gd name="connsiteX19" fmla="*/ 2780 w 11473"/>
              <a:gd name="connsiteY19" fmla="*/ 5337 h 10000"/>
              <a:gd name="connsiteX20" fmla="*/ 2741 w 11473"/>
              <a:gd name="connsiteY20" fmla="*/ 4540 h 10000"/>
              <a:gd name="connsiteX21" fmla="*/ 9997 w 11473"/>
              <a:gd name="connsiteY21" fmla="*/ 4540 h 10000"/>
              <a:gd name="connsiteX22" fmla="*/ 11384 w 11473"/>
              <a:gd name="connsiteY22" fmla="*/ 4386 h 10000"/>
              <a:gd name="connsiteX23" fmla="*/ 11380 w 11473"/>
              <a:gd name="connsiteY23" fmla="*/ 0 h 10000"/>
              <a:gd name="connsiteX24" fmla="*/ 0 w 11473"/>
              <a:gd name="connsiteY24" fmla="*/ 0 h 10000"/>
              <a:gd name="connsiteX25" fmla="*/ 0 w 11473"/>
              <a:gd name="connsiteY25" fmla="*/ 4540 h 10000"/>
              <a:gd name="connsiteX26" fmla="*/ 2567 w 11473"/>
              <a:gd name="connsiteY26" fmla="*/ 4540 h 10000"/>
              <a:gd name="connsiteX27" fmla="*/ 2567 w 11473"/>
              <a:gd name="connsiteY27" fmla="*/ 4540 h 10000"/>
              <a:gd name="connsiteX28" fmla="*/ 2611 w 11473"/>
              <a:gd name="connsiteY28" fmla="*/ 4969 h 10000"/>
              <a:gd name="connsiteX29" fmla="*/ 2647 w 11473"/>
              <a:gd name="connsiteY29" fmla="*/ 5337 h 10000"/>
              <a:gd name="connsiteX30" fmla="*/ 2685 w 11473"/>
              <a:gd name="connsiteY30" fmla="*/ 5890 h 10000"/>
              <a:gd name="connsiteX31" fmla="*/ 2724 w 11473"/>
              <a:gd name="connsiteY31" fmla="*/ 6564 h 10000"/>
              <a:gd name="connsiteX32" fmla="*/ 2741 w 11473"/>
              <a:gd name="connsiteY32" fmla="*/ 6933 h 10000"/>
              <a:gd name="connsiteX33" fmla="*/ 2759 w 11473"/>
              <a:gd name="connsiteY33" fmla="*/ 7362 h 10000"/>
              <a:gd name="connsiteX34" fmla="*/ 2774 w 11473"/>
              <a:gd name="connsiteY34" fmla="*/ 7791 h 10000"/>
              <a:gd name="connsiteX35" fmla="*/ 2789 w 11473"/>
              <a:gd name="connsiteY35" fmla="*/ 8282 h 10000"/>
              <a:gd name="connsiteX36" fmla="*/ 2801 w 11473"/>
              <a:gd name="connsiteY36" fmla="*/ 8773 h 10000"/>
              <a:gd name="connsiteX37" fmla="*/ 2810 w 11473"/>
              <a:gd name="connsiteY37" fmla="*/ 9325 h 10000"/>
              <a:gd name="connsiteX38" fmla="*/ 2810 w 11473"/>
              <a:gd name="connsiteY38" fmla="*/ 9325 h 10000"/>
              <a:gd name="connsiteX0" fmla="*/ 2810 w 11388"/>
              <a:gd name="connsiteY0" fmla="*/ 9325 h 10000"/>
              <a:gd name="connsiteX1" fmla="*/ 2810 w 11388"/>
              <a:gd name="connsiteY1" fmla="*/ 9325 h 10000"/>
              <a:gd name="connsiteX2" fmla="*/ 2815 w 11388"/>
              <a:gd name="connsiteY2" fmla="*/ 9693 h 10000"/>
              <a:gd name="connsiteX3" fmla="*/ 2827 w 11388"/>
              <a:gd name="connsiteY3" fmla="*/ 9877 h 10000"/>
              <a:gd name="connsiteX4" fmla="*/ 2833 w 11388"/>
              <a:gd name="connsiteY4" fmla="*/ 9939 h 10000"/>
              <a:gd name="connsiteX5" fmla="*/ 2839 w 11388"/>
              <a:gd name="connsiteY5" fmla="*/ 10000 h 10000"/>
              <a:gd name="connsiteX6" fmla="*/ 2845 w 11388"/>
              <a:gd name="connsiteY6" fmla="*/ 9939 h 10000"/>
              <a:gd name="connsiteX7" fmla="*/ 2851 w 11388"/>
              <a:gd name="connsiteY7" fmla="*/ 9877 h 10000"/>
              <a:gd name="connsiteX8" fmla="*/ 2851 w 11388"/>
              <a:gd name="connsiteY8" fmla="*/ 9877 h 10000"/>
              <a:gd name="connsiteX9" fmla="*/ 2863 w 11388"/>
              <a:gd name="connsiteY9" fmla="*/ 9632 h 10000"/>
              <a:gd name="connsiteX10" fmla="*/ 2869 w 11388"/>
              <a:gd name="connsiteY10" fmla="*/ 9325 h 10000"/>
              <a:gd name="connsiteX11" fmla="*/ 2872 w 11388"/>
              <a:gd name="connsiteY11" fmla="*/ 8896 h 10000"/>
              <a:gd name="connsiteX12" fmla="*/ 2869 w 11388"/>
              <a:gd name="connsiteY12" fmla="*/ 8528 h 10000"/>
              <a:gd name="connsiteX13" fmla="*/ 2869 w 11388"/>
              <a:gd name="connsiteY13" fmla="*/ 8528 h 10000"/>
              <a:gd name="connsiteX14" fmla="*/ 2860 w 11388"/>
              <a:gd name="connsiteY14" fmla="*/ 7914 h 10000"/>
              <a:gd name="connsiteX15" fmla="*/ 2845 w 11388"/>
              <a:gd name="connsiteY15" fmla="*/ 7301 h 10000"/>
              <a:gd name="connsiteX16" fmla="*/ 2833 w 11388"/>
              <a:gd name="connsiteY16" fmla="*/ 6748 h 10000"/>
              <a:gd name="connsiteX17" fmla="*/ 2815 w 11388"/>
              <a:gd name="connsiteY17" fmla="*/ 6258 h 10000"/>
              <a:gd name="connsiteX18" fmla="*/ 2801 w 11388"/>
              <a:gd name="connsiteY18" fmla="*/ 5767 h 10000"/>
              <a:gd name="connsiteX19" fmla="*/ 2780 w 11388"/>
              <a:gd name="connsiteY19" fmla="*/ 5337 h 10000"/>
              <a:gd name="connsiteX20" fmla="*/ 2741 w 11388"/>
              <a:gd name="connsiteY20" fmla="*/ 4540 h 10000"/>
              <a:gd name="connsiteX21" fmla="*/ 9997 w 11388"/>
              <a:gd name="connsiteY21" fmla="*/ 4540 h 10000"/>
              <a:gd name="connsiteX22" fmla="*/ 11384 w 11388"/>
              <a:gd name="connsiteY22" fmla="*/ 4386 h 10000"/>
              <a:gd name="connsiteX23" fmla="*/ 11380 w 11388"/>
              <a:gd name="connsiteY23" fmla="*/ 0 h 10000"/>
              <a:gd name="connsiteX24" fmla="*/ 0 w 11388"/>
              <a:gd name="connsiteY24" fmla="*/ 0 h 10000"/>
              <a:gd name="connsiteX25" fmla="*/ 0 w 11388"/>
              <a:gd name="connsiteY25" fmla="*/ 4540 h 10000"/>
              <a:gd name="connsiteX26" fmla="*/ 2567 w 11388"/>
              <a:gd name="connsiteY26" fmla="*/ 4540 h 10000"/>
              <a:gd name="connsiteX27" fmla="*/ 2567 w 11388"/>
              <a:gd name="connsiteY27" fmla="*/ 4540 h 10000"/>
              <a:gd name="connsiteX28" fmla="*/ 2611 w 11388"/>
              <a:gd name="connsiteY28" fmla="*/ 4969 h 10000"/>
              <a:gd name="connsiteX29" fmla="*/ 2647 w 11388"/>
              <a:gd name="connsiteY29" fmla="*/ 5337 h 10000"/>
              <a:gd name="connsiteX30" fmla="*/ 2685 w 11388"/>
              <a:gd name="connsiteY30" fmla="*/ 5890 h 10000"/>
              <a:gd name="connsiteX31" fmla="*/ 2724 w 11388"/>
              <a:gd name="connsiteY31" fmla="*/ 6564 h 10000"/>
              <a:gd name="connsiteX32" fmla="*/ 2741 w 11388"/>
              <a:gd name="connsiteY32" fmla="*/ 6933 h 10000"/>
              <a:gd name="connsiteX33" fmla="*/ 2759 w 11388"/>
              <a:gd name="connsiteY33" fmla="*/ 7362 h 10000"/>
              <a:gd name="connsiteX34" fmla="*/ 2774 w 11388"/>
              <a:gd name="connsiteY34" fmla="*/ 7791 h 10000"/>
              <a:gd name="connsiteX35" fmla="*/ 2789 w 11388"/>
              <a:gd name="connsiteY35" fmla="*/ 8282 h 10000"/>
              <a:gd name="connsiteX36" fmla="*/ 2801 w 11388"/>
              <a:gd name="connsiteY36" fmla="*/ 8773 h 10000"/>
              <a:gd name="connsiteX37" fmla="*/ 2810 w 11388"/>
              <a:gd name="connsiteY37" fmla="*/ 9325 h 10000"/>
              <a:gd name="connsiteX38" fmla="*/ 2810 w 11388"/>
              <a:gd name="connsiteY38" fmla="*/ 932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388" h="10000">
                <a:moveTo>
                  <a:pt x="2810" y="9325"/>
                </a:moveTo>
                <a:lnTo>
                  <a:pt x="2810" y="9325"/>
                </a:lnTo>
                <a:cubicBezTo>
                  <a:pt x="2812" y="9448"/>
                  <a:pt x="2813" y="9570"/>
                  <a:pt x="2815" y="9693"/>
                </a:cubicBezTo>
                <a:cubicBezTo>
                  <a:pt x="2819" y="9754"/>
                  <a:pt x="2823" y="9816"/>
                  <a:pt x="2827" y="9877"/>
                </a:cubicBezTo>
                <a:cubicBezTo>
                  <a:pt x="2829" y="9898"/>
                  <a:pt x="2831" y="9918"/>
                  <a:pt x="2833" y="9939"/>
                </a:cubicBezTo>
                <a:cubicBezTo>
                  <a:pt x="2835" y="9959"/>
                  <a:pt x="2837" y="9980"/>
                  <a:pt x="2839" y="10000"/>
                </a:cubicBezTo>
                <a:cubicBezTo>
                  <a:pt x="2841" y="9980"/>
                  <a:pt x="2843" y="9959"/>
                  <a:pt x="2845" y="9939"/>
                </a:cubicBezTo>
                <a:cubicBezTo>
                  <a:pt x="2847" y="9918"/>
                  <a:pt x="2849" y="9898"/>
                  <a:pt x="2851" y="9877"/>
                </a:cubicBezTo>
                <a:lnTo>
                  <a:pt x="2851" y="9877"/>
                </a:lnTo>
                <a:cubicBezTo>
                  <a:pt x="2855" y="9795"/>
                  <a:pt x="2859" y="9714"/>
                  <a:pt x="2863" y="9632"/>
                </a:cubicBezTo>
                <a:cubicBezTo>
                  <a:pt x="2865" y="9530"/>
                  <a:pt x="2867" y="9427"/>
                  <a:pt x="2869" y="9325"/>
                </a:cubicBezTo>
                <a:lnTo>
                  <a:pt x="2872" y="8896"/>
                </a:lnTo>
                <a:cubicBezTo>
                  <a:pt x="2871" y="8773"/>
                  <a:pt x="2870" y="8651"/>
                  <a:pt x="2869" y="8528"/>
                </a:cubicBezTo>
                <a:lnTo>
                  <a:pt x="2869" y="8528"/>
                </a:lnTo>
                <a:cubicBezTo>
                  <a:pt x="2866" y="8323"/>
                  <a:pt x="2863" y="8119"/>
                  <a:pt x="2860" y="7914"/>
                </a:cubicBezTo>
                <a:cubicBezTo>
                  <a:pt x="2855" y="7710"/>
                  <a:pt x="2850" y="7505"/>
                  <a:pt x="2845" y="7301"/>
                </a:cubicBezTo>
                <a:cubicBezTo>
                  <a:pt x="2841" y="7117"/>
                  <a:pt x="2837" y="6932"/>
                  <a:pt x="2833" y="6748"/>
                </a:cubicBezTo>
                <a:cubicBezTo>
                  <a:pt x="2827" y="6585"/>
                  <a:pt x="2821" y="6421"/>
                  <a:pt x="2815" y="6258"/>
                </a:cubicBezTo>
                <a:cubicBezTo>
                  <a:pt x="2810" y="6094"/>
                  <a:pt x="2806" y="5931"/>
                  <a:pt x="2801" y="5767"/>
                </a:cubicBezTo>
                <a:cubicBezTo>
                  <a:pt x="2794" y="5624"/>
                  <a:pt x="2787" y="5480"/>
                  <a:pt x="2780" y="5337"/>
                </a:cubicBezTo>
                <a:cubicBezTo>
                  <a:pt x="2767" y="5071"/>
                  <a:pt x="2754" y="4806"/>
                  <a:pt x="2741" y="4540"/>
                </a:cubicBezTo>
                <a:lnTo>
                  <a:pt x="9997" y="4540"/>
                </a:lnTo>
                <a:lnTo>
                  <a:pt x="11384" y="4386"/>
                </a:lnTo>
                <a:cubicBezTo>
                  <a:pt x="11397" y="3027"/>
                  <a:pt x="11374" y="1667"/>
                  <a:pt x="11380" y="0"/>
                </a:cubicBezTo>
                <a:lnTo>
                  <a:pt x="0" y="0"/>
                </a:lnTo>
                <a:lnTo>
                  <a:pt x="0" y="4540"/>
                </a:lnTo>
                <a:lnTo>
                  <a:pt x="2567" y="4540"/>
                </a:lnTo>
                <a:lnTo>
                  <a:pt x="2567" y="4540"/>
                </a:lnTo>
                <a:cubicBezTo>
                  <a:pt x="2582" y="4683"/>
                  <a:pt x="2596" y="4826"/>
                  <a:pt x="2611" y="4969"/>
                </a:cubicBezTo>
                <a:cubicBezTo>
                  <a:pt x="2623" y="5092"/>
                  <a:pt x="2635" y="5214"/>
                  <a:pt x="2647" y="5337"/>
                </a:cubicBezTo>
                <a:cubicBezTo>
                  <a:pt x="2660" y="5521"/>
                  <a:pt x="2672" y="5706"/>
                  <a:pt x="2685" y="5890"/>
                </a:cubicBezTo>
                <a:cubicBezTo>
                  <a:pt x="2698" y="6115"/>
                  <a:pt x="2711" y="6339"/>
                  <a:pt x="2724" y="6564"/>
                </a:cubicBezTo>
                <a:cubicBezTo>
                  <a:pt x="2730" y="6687"/>
                  <a:pt x="2735" y="6810"/>
                  <a:pt x="2741" y="6933"/>
                </a:cubicBezTo>
                <a:lnTo>
                  <a:pt x="2759" y="7362"/>
                </a:lnTo>
                <a:lnTo>
                  <a:pt x="2774" y="7791"/>
                </a:lnTo>
                <a:cubicBezTo>
                  <a:pt x="2779" y="7955"/>
                  <a:pt x="2784" y="8118"/>
                  <a:pt x="2789" y="8282"/>
                </a:cubicBezTo>
                <a:cubicBezTo>
                  <a:pt x="2793" y="8446"/>
                  <a:pt x="2797" y="8609"/>
                  <a:pt x="2801" y="8773"/>
                </a:cubicBezTo>
                <a:lnTo>
                  <a:pt x="2810" y="9325"/>
                </a:lnTo>
                <a:lnTo>
                  <a:pt x="2810" y="9325"/>
                </a:lnTo>
                <a:close/>
              </a:path>
            </a:pathLst>
          </a:custGeom>
          <a:solidFill>
            <a:srgbClr val="5C8D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4178394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ח'/תשרי/תש"פ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372882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ח'/תשרי/תש"פ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19857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5"/>
          <p:cNvSpPr>
            <a:spLocks noChangeArrowheads="1"/>
          </p:cNvSpPr>
          <p:nvPr/>
        </p:nvSpPr>
        <p:spPr bwMode="auto">
          <a:xfrm>
            <a:off x="0" y="-2688"/>
            <a:ext cx="9144000" cy="934046"/>
          </a:xfrm>
          <a:prstGeom prst="rect">
            <a:avLst/>
          </a:prstGeom>
          <a:solidFill>
            <a:srgbClr val="5C8D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419" y="1786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419" y="1113234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158D-D594-4CDE-B894-8BD4993A59BB}" type="datetimeFigureOut">
              <a:rPr lang="he-IL" smtClean="0"/>
              <a:t>ח'/תשרי/תש"פ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506" y="4767263"/>
            <a:ext cx="1683544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  <p:sp>
        <p:nvSpPr>
          <p:cNvPr id="148" name="Freeform 5"/>
          <p:cNvSpPr>
            <a:spLocks/>
          </p:cNvSpPr>
          <p:nvPr/>
        </p:nvSpPr>
        <p:spPr bwMode="auto">
          <a:xfrm>
            <a:off x="-13097" y="845634"/>
            <a:ext cx="9157097" cy="388144"/>
          </a:xfrm>
          <a:custGeom>
            <a:avLst/>
            <a:gdLst>
              <a:gd name="T0" fmla="*/ 1897 w 6752"/>
              <a:gd name="T1" fmla="*/ 304 h 326"/>
              <a:gd name="T2" fmla="*/ 1897 w 6752"/>
              <a:gd name="T3" fmla="*/ 304 h 326"/>
              <a:gd name="T4" fmla="*/ 1901 w 6752"/>
              <a:gd name="T5" fmla="*/ 316 h 326"/>
              <a:gd name="T6" fmla="*/ 1909 w 6752"/>
              <a:gd name="T7" fmla="*/ 322 h 326"/>
              <a:gd name="T8" fmla="*/ 1913 w 6752"/>
              <a:gd name="T9" fmla="*/ 324 h 326"/>
              <a:gd name="T10" fmla="*/ 1917 w 6752"/>
              <a:gd name="T11" fmla="*/ 326 h 326"/>
              <a:gd name="T12" fmla="*/ 1921 w 6752"/>
              <a:gd name="T13" fmla="*/ 324 h 326"/>
              <a:gd name="T14" fmla="*/ 1925 w 6752"/>
              <a:gd name="T15" fmla="*/ 322 h 326"/>
              <a:gd name="T16" fmla="*/ 1925 w 6752"/>
              <a:gd name="T17" fmla="*/ 322 h 326"/>
              <a:gd name="T18" fmla="*/ 1933 w 6752"/>
              <a:gd name="T19" fmla="*/ 314 h 326"/>
              <a:gd name="T20" fmla="*/ 1937 w 6752"/>
              <a:gd name="T21" fmla="*/ 304 h 326"/>
              <a:gd name="T22" fmla="*/ 1939 w 6752"/>
              <a:gd name="T23" fmla="*/ 290 h 326"/>
              <a:gd name="T24" fmla="*/ 1937 w 6752"/>
              <a:gd name="T25" fmla="*/ 278 h 326"/>
              <a:gd name="T26" fmla="*/ 1937 w 6752"/>
              <a:gd name="T27" fmla="*/ 278 h 326"/>
              <a:gd name="T28" fmla="*/ 1931 w 6752"/>
              <a:gd name="T29" fmla="*/ 258 h 326"/>
              <a:gd name="T30" fmla="*/ 1921 w 6752"/>
              <a:gd name="T31" fmla="*/ 238 h 326"/>
              <a:gd name="T32" fmla="*/ 1913 w 6752"/>
              <a:gd name="T33" fmla="*/ 220 h 326"/>
              <a:gd name="T34" fmla="*/ 1901 w 6752"/>
              <a:gd name="T35" fmla="*/ 204 h 326"/>
              <a:gd name="T36" fmla="*/ 1891 w 6752"/>
              <a:gd name="T37" fmla="*/ 188 h 326"/>
              <a:gd name="T38" fmla="*/ 1877 w 6752"/>
              <a:gd name="T39" fmla="*/ 174 h 326"/>
              <a:gd name="T40" fmla="*/ 1851 w 6752"/>
              <a:gd name="T41" fmla="*/ 148 h 326"/>
              <a:gd name="T42" fmla="*/ 6750 w 6752"/>
              <a:gd name="T43" fmla="*/ 148 h 326"/>
              <a:gd name="T44" fmla="*/ 6750 w 6752"/>
              <a:gd name="T45" fmla="*/ 148 h 326"/>
              <a:gd name="T46" fmla="*/ 6752 w 6752"/>
              <a:gd name="T47" fmla="*/ 0 h 326"/>
              <a:gd name="T48" fmla="*/ 0 w 6752"/>
              <a:gd name="T49" fmla="*/ 0 h 326"/>
              <a:gd name="T50" fmla="*/ 0 w 6752"/>
              <a:gd name="T51" fmla="*/ 148 h 326"/>
              <a:gd name="T52" fmla="*/ 1733 w 6752"/>
              <a:gd name="T53" fmla="*/ 148 h 326"/>
              <a:gd name="T54" fmla="*/ 1733 w 6752"/>
              <a:gd name="T55" fmla="*/ 148 h 326"/>
              <a:gd name="T56" fmla="*/ 1763 w 6752"/>
              <a:gd name="T57" fmla="*/ 162 h 326"/>
              <a:gd name="T58" fmla="*/ 1787 w 6752"/>
              <a:gd name="T59" fmla="*/ 174 h 326"/>
              <a:gd name="T60" fmla="*/ 1813 w 6752"/>
              <a:gd name="T61" fmla="*/ 192 h 326"/>
              <a:gd name="T62" fmla="*/ 1839 w 6752"/>
              <a:gd name="T63" fmla="*/ 214 h 326"/>
              <a:gd name="T64" fmla="*/ 1851 w 6752"/>
              <a:gd name="T65" fmla="*/ 226 h 326"/>
              <a:gd name="T66" fmla="*/ 1863 w 6752"/>
              <a:gd name="T67" fmla="*/ 240 h 326"/>
              <a:gd name="T68" fmla="*/ 1873 w 6752"/>
              <a:gd name="T69" fmla="*/ 254 h 326"/>
              <a:gd name="T70" fmla="*/ 1883 w 6752"/>
              <a:gd name="T71" fmla="*/ 270 h 326"/>
              <a:gd name="T72" fmla="*/ 1891 w 6752"/>
              <a:gd name="T73" fmla="*/ 286 h 326"/>
              <a:gd name="T74" fmla="*/ 1897 w 6752"/>
              <a:gd name="T75" fmla="*/ 304 h 326"/>
              <a:gd name="T76" fmla="*/ 1897 w 6752"/>
              <a:gd name="T77" fmla="*/ 304 h 326"/>
              <a:gd name="connsiteX0" fmla="*/ 2810 w 10616"/>
              <a:gd name="connsiteY0" fmla="*/ 9325 h 10000"/>
              <a:gd name="connsiteX1" fmla="*/ 2810 w 10616"/>
              <a:gd name="connsiteY1" fmla="*/ 9325 h 10000"/>
              <a:gd name="connsiteX2" fmla="*/ 2815 w 10616"/>
              <a:gd name="connsiteY2" fmla="*/ 9693 h 10000"/>
              <a:gd name="connsiteX3" fmla="*/ 2827 w 10616"/>
              <a:gd name="connsiteY3" fmla="*/ 9877 h 10000"/>
              <a:gd name="connsiteX4" fmla="*/ 2833 w 10616"/>
              <a:gd name="connsiteY4" fmla="*/ 9939 h 10000"/>
              <a:gd name="connsiteX5" fmla="*/ 2839 w 10616"/>
              <a:gd name="connsiteY5" fmla="*/ 10000 h 10000"/>
              <a:gd name="connsiteX6" fmla="*/ 2845 w 10616"/>
              <a:gd name="connsiteY6" fmla="*/ 9939 h 10000"/>
              <a:gd name="connsiteX7" fmla="*/ 2851 w 10616"/>
              <a:gd name="connsiteY7" fmla="*/ 9877 h 10000"/>
              <a:gd name="connsiteX8" fmla="*/ 2851 w 10616"/>
              <a:gd name="connsiteY8" fmla="*/ 9877 h 10000"/>
              <a:gd name="connsiteX9" fmla="*/ 2863 w 10616"/>
              <a:gd name="connsiteY9" fmla="*/ 9632 h 10000"/>
              <a:gd name="connsiteX10" fmla="*/ 2869 w 10616"/>
              <a:gd name="connsiteY10" fmla="*/ 9325 h 10000"/>
              <a:gd name="connsiteX11" fmla="*/ 2872 w 10616"/>
              <a:gd name="connsiteY11" fmla="*/ 8896 h 10000"/>
              <a:gd name="connsiteX12" fmla="*/ 2869 w 10616"/>
              <a:gd name="connsiteY12" fmla="*/ 8528 h 10000"/>
              <a:gd name="connsiteX13" fmla="*/ 2869 w 10616"/>
              <a:gd name="connsiteY13" fmla="*/ 8528 h 10000"/>
              <a:gd name="connsiteX14" fmla="*/ 2860 w 10616"/>
              <a:gd name="connsiteY14" fmla="*/ 7914 h 10000"/>
              <a:gd name="connsiteX15" fmla="*/ 2845 w 10616"/>
              <a:gd name="connsiteY15" fmla="*/ 7301 h 10000"/>
              <a:gd name="connsiteX16" fmla="*/ 2833 w 10616"/>
              <a:gd name="connsiteY16" fmla="*/ 6748 h 10000"/>
              <a:gd name="connsiteX17" fmla="*/ 2815 w 10616"/>
              <a:gd name="connsiteY17" fmla="*/ 6258 h 10000"/>
              <a:gd name="connsiteX18" fmla="*/ 2801 w 10616"/>
              <a:gd name="connsiteY18" fmla="*/ 5767 h 10000"/>
              <a:gd name="connsiteX19" fmla="*/ 2780 w 10616"/>
              <a:gd name="connsiteY19" fmla="*/ 5337 h 10000"/>
              <a:gd name="connsiteX20" fmla="*/ 2741 w 10616"/>
              <a:gd name="connsiteY20" fmla="*/ 4540 h 10000"/>
              <a:gd name="connsiteX21" fmla="*/ 9997 w 10616"/>
              <a:gd name="connsiteY21" fmla="*/ 4540 h 10000"/>
              <a:gd name="connsiteX22" fmla="*/ 9997 w 10616"/>
              <a:gd name="connsiteY22" fmla="*/ 4540 h 10000"/>
              <a:gd name="connsiteX23" fmla="*/ 10616 w 10616"/>
              <a:gd name="connsiteY23" fmla="*/ 0 h 10000"/>
              <a:gd name="connsiteX24" fmla="*/ 0 w 10616"/>
              <a:gd name="connsiteY24" fmla="*/ 0 h 10000"/>
              <a:gd name="connsiteX25" fmla="*/ 0 w 10616"/>
              <a:gd name="connsiteY25" fmla="*/ 4540 h 10000"/>
              <a:gd name="connsiteX26" fmla="*/ 2567 w 10616"/>
              <a:gd name="connsiteY26" fmla="*/ 4540 h 10000"/>
              <a:gd name="connsiteX27" fmla="*/ 2567 w 10616"/>
              <a:gd name="connsiteY27" fmla="*/ 4540 h 10000"/>
              <a:gd name="connsiteX28" fmla="*/ 2611 w 10616"/>
              <a:gd name="connsiteY28" fmla="*/ 4969 h 10000"/>
              <a:gd name="connsiteX29" fmla="*/ 2647 w 10616"/>
              <a:gd name="connsiteY29" fmla="*/ 5337 h 10000"/>
              <a:gd name="connsiteX30" fmla="*/ 2685 w 10616"/>
              <a:gd name="connsiteY30" fmla="*/ 5890 h 10000"/>
              <a:gd name="connsiteX31" fmla="*/ 2724 w 10616"/>
              <a:gd name="connsiteY31" fmla="*/ 6564 h 10000"/>
              <a:gd name="connsiteX32" fmla="*/ 2741 w 10616"/>
              <a:gd name="connsiteY32" fmla="*/ 6933 h 10000"/>
              <a:gd name="connsiteX33" fmla="*/ 2759 w 10616"/>
              <a:gd name="connsiteY33" fmla="*/ 7362 h 10000"/>
              <a:gd name="connsiteX34" fmla="*/ 2774 w 10616"/>
              <a:gd name="connsiteY34" fmla="*/ 7791 h 10000"/>
              <a:gd name="connsiteX35" fmla="*/ 2789 w 10616"/>
              <a:gd name="connsiteY35" fmla="*/ 8282 h 10000"/>
              <a:gd name="connsiteX36" fmla="*/ 2801 w 10616"/>
              <a:gd name="connsiteY36" fmla="*/ 8773 h 10000"/>
              <a:gd name="connsiteX37" fmla="*/ 2810 w 10616"/>
              <a:gd name="connsiteY37" fmla="*/ 9325 h 10000"/>
              <a:gd name="connsiteX38" fmla="*/ 2810 w 10616"/>
              <a:gd name="connsiteY38" fmla="*/ 9325 h 10000"/>
              <a:gd name="connsiteX0" fmla="*/ 2810 w 11380"/>
              <a:gd name="connsiteY0" fmla="*/ 9325 h 10000"/>
              <a:gd name="connsiteX1" fmla="*/ 2810 w 11380"/>
              <a:gd name="connsiteY1" fmla="*/ 9325 h 10000"/>
              <a:gd name="connsiteX2" fmla="*/ 2815 w 11380"/>
              <a:gd name="connsiteY2" fmla="*/ 9693 h 10000"/>
              <a:gd name="connsiteX3" fmla="*/ 2827 w 11380"/>
              <a:gd name="connsiteY3" fmla="*/ 9877 h 10000"/>
              <a:gd name="connsiteX4" fmla="*/ 2833 w 11380"/>
              <a:gd name="connsiteY4" fmla="*/ 9939 h 10000"/>
              <a:gd name="connsiteX5" fmla="*/ 2839 w 11380"/>
              <a:gd name="connsiteY5" fmla="*/ 10000 h 10000"/>
              <a:gd name="connsiteX6" fmla="*/ 2845 w 11380"/>
              <a:gd name="connsiteY6" fmla="*/ 9939 h 10000"/>
              <a:gd name="connsiteX7" fmla="*/ 2851 w 11380"/>
              <a:gd name="connsiteY7" fmla="*/ 9877 h 10000"/>
              <a:gd name="connsiteX8" fmla="*/ 2851 w 11380"/>
              <a:gd name="connsiteY8" fmla="*/ 9877 h 10000"/>
              <a:gd name="connsiteX9" fmla="*/ 2863 w 11380"/>
              <a:gd name="connsiteY9" fmla="*/ 9632 h 10000"/>
              <a:gd name="connsiteX10" fmla="*/ 2869 w 11380"/>
              <a:gd name="connsiteY10" fmla="*/ 9325 h 10000"/>
              <a:gd name="connsiteX11" fmla="*/ 2872 w 11380"/>
              <a:gd name="connsiteY11" fmla="*/ 8896 h 10000"/>
              <a:gd name="connsiteX12" fmla="*/ 2869 w 11380"/>
              <a:gd name="connsiteY12" fmla="*/ 8528 h 10000"/>
              <a:gd name="connsiteX13" fmla="*/ 2869 w 11380"/>
              <a:gd name="connsiteY13" fmla="*/ 8528 h 10000"/>
              <a:gd name="connsiteX14" fmla="*/ 2860 w 11380"/>
              <a:gd name="connsiteY14" fmla="*/ 7914 h 10000"/>
              <a:gd name="connsiteX15" fmla="*/ 2845 w 11380"/>
              <a:gd name="connsiteY15" fmla="*/ 7301 h 10000"/>
              <a:gd name="connsiteX16" fmla="*/ 2833 w 11380"/>
              <a:gd name="connsiteY16" fmla="*/ 6748 h 10000"/>
              <a:gd name="connsiteX17" fmla="*/ 2815 w 11380"/>
              <a:gd name="connsiteY17" fmla="*/ 6258 h 10000"/>
              <a:gd name="connsiteX18" fmla="*/ 2801 w 11380"/>
              <a:gd name="connsiteY18" fmla="*/ 5767 h 10000"/>
              <a:gd name="connsiteX19" fmla="*/ 2780 w 11380"/>
              <a:gd name="connsiteY19" fmla="*/ 5337 h 10000"/>
              <a:gd name="connsiteX20" fmla="*/ 2741 w 11380"/>
              <a:gd name="connsiteY20" fmla="*/ 4540 h 10000"/>
              <a:gd name="connsiteX21" fmla="*/ 9997 w 11380"/>
              <a:gd name="connsiteY21" fmla="*/ 4540 h 10000"/>
              <a:gd name="connsiteX22" fmla="*/ 9997 w 11380"/>
              <a:gd name="connsiteY22" fmla="*/ 4540 h 10000"/>
              <a:gd name="connsiteX23" fmla="*/ 11380 w 11380"/>
              <a:gd name="connsiteY23" fmla="*/ 0 h 10000"/>
              <a:gd name="connsiteX24" fmla="*/ 0 w 11380"/>
              <a:gd name="connsiteY24" fmla="*/ 0 h 10000"/>
              <a:gd name="connsiteX25" fmla="*/ 0 w 11380"/>
              <a:gd name="connsiteY25" fmla="*/ 4540 h 10000"/>
              <a:gd name="connsiteX26" fmla="*/ 2567 w 11380"/>
              <a:gd name="connsiteY26" fmla="*/ 4540 h 10000"/>
              <a:gd name="connsiteX27" fmla="*/ 2567 w 11380"/>
              <a:gd name="connsiteY27" fmla="*/ 4540 h 10000"/>
              <a:gd name="connsiteX28" fmla="*/ 2611 w 11380"/>
              <a:gd name="connsiteY28" fmla="*/ 4969 h 10000"/>
              <a:gd name="connsiteX29" fmla="*/ 2647 w 11380"/>
              <a:gd name="connsiteY29" fmla="*/ 5337 h 10000"/>
              <a:gd name="connsiteX30" fmla="*/ 2685 w 11380"/>
              <a:gd name="connsiteY30" fmla="*/ 5890 h 10000"/>
              <a:gd name="connsiteX31" fmla="*/ 2724 w 11380"/>
              <a:gd name="connsiteY31" fmla="*/ 6564 h 10000"/>
              <a:gd name="connsiteX32" fmla="*/ 2741 w 11380"/>
              <a:gd name="connsiteY32" fmla="*/ 6933 h 10000"/>
              <a:gd name="connsiteX33" fmla="*/ 2759 w 11380"/>
              <a:gd name="connsiteY33" fmla="*/ 7362 h 10000"/>
              <a:gd name="connsiteX34" fmla="*/ 2774 w 11380"/>
              <a:gd name="connsiteY34" fmla="*/ 7791 h 10000"/>
              <a:gd name="connsiteX35" fmla="*/ 2789 w 11380"/>
              <a:gd name="connsiteY35" fmla="*/ 8282 h 10000"/>
              <a:gd name="connsiteX36" fmla="*/ 2801 w 11380"/>
              <a:gd name="connsiteY36" fmla="*/ 8773 h 10000"/>
              <a:gd name="connsiteX37" fmla="*/ 2810 w 11380"/>
              <a:gd name="connsiteY37" fmla="*/ 9325 h 10000"/>
              <a:gd name="connsiteX38" fmla="*/ 2810 w 11380"/>
              <a:gd name="connsiteY38" fmla="*/ 9325 h 10000"/>
              <a:gd name="connsiteX0" fmla="*/ 2810 w 11443"/>
              <a:gd name="connsiteY0" fmla="*/ 9325 h 10000"/>
              <a:gd name="connsiteX1" fmla="*/ 2810 w 11443"/>
              <a:gd name="connsiteY1" fmla="*/ 9325 h 10000"/>
              <a:gd name="connsiteX2" fmla="*/ 2815 w 11443"/>
              <a:gd name="connsiteY2" fmla="*/ 9693 h 10000"/>
              <a:gd name="connsiteX3" fmla="*/ 2827 w 11443"/>
              <a:gd name="connsiteY3" fmla="*/ 9877 h 10000"/>
              <a:gd name="connsiteX4" fmla="*/ 2833 w 11443"/>
              <a:gd name="connsiteY4" fmla="*/ 9939 h 10000"/>
              <a:gd name="connsiteX5" fmla="*/ 2839 w 11443"/>
              <a:gd name="connsiteY5" fmla="*/ 10000 h 10000"/>
              <a:gd name="connsiteX6" fmla="*/ 2845 w 11443"/>
              <a:gd name="connsiteY6" fmla="*/ 9939 h 10000"/>
              <a:gd name="connsiteX7" fmla="*/ 2851 w 11443"/>
              <a:gd name="connsiteY7" fmla="*/ 9877 h 10000"/>
              <a:gd name="connsiteX8" fmla="*/ 2851 w 11443"/>
              <a:gd name="connsiteY8" fmla="*/ 9877 h 10000"/>
              <a:gd name="connsiteX9" fmla="*/ 2863 w 11443"/>
              <a:gd name="connsiteY9" fmla="*/ 9632 h 10000"/>
              <a:gd name="connsiteX10" fmla="*/ 2869 w 11443"/>
              <a:gd name="connsiteY10" fmla="*/ 9325 h 10000"/>
              <a:gd name="connsiteX11" fmla="*/ 2872 w 11443"/>
              <a:gd name="connsiteY11" fmla="*/ 8896 h 10000"/>
              <a:gd name="connsiteX12" fmla="*/ 2869 w 11443"/>
              <a:gd name="connsiteY12" fmla="*/ 8528 h 10000"/>
              <a:gd name="connsiteX13" fmla="*/ 2869 w 11443"/>
              <a:gd name="connsiteY13" fmla="*/ 8528 h 10000"/>
              <a:gd name="connsiteX14" fmla="*/ 2860 w 11443"/>
              <a:gd name="connsiteY14" fmla="*/ 7914 h 10000"/>
              <a:gd name="connsiteX15" fmla="*/ 2845 w 11443"/>
              <a:gd name="connsiteY15" fmla="*/ 7301 h 10000"/>
              <a:gd name="connsiteX16" fmla="*/ 2833 w 11443"/>
              <a:gd name="connsiteY16" fmla="*/ 6748 h 10000"/>
              <a:gd name="connsiteX17" fmla="*/ 2815 w 11443"/>
              <a:gd name="connsiteY17" fmla="*/ 6258 h 10000"/>
              <a:gd name="connsiteX18" fmla="*/ 2801 w 11443"/>
              <a:gd name="connsiteY18" fmla="*/ 5767 h 10000"/>
              <a:gd name="connsiteX19" fmla="*/ 2780 w 11443"/>
              <a:gd name="connsiteY19" fmla="*/ 5337 h 10000"/>
              <a:gd name="connsiteX20" fmla="*/ 2741 w 11443"/>
              <a:gd name="connsiteY20" fmla="*/ 4540 h 10000"/>
              <a:gd name="connsiteX21" fmla="*/ 9997 w 11443"/>
              <a:gd name="connsiteY21" fmla="*/ 4540 h 10000"/>
              <a:gd name="connsiteX22" fmla="*/ 11384 w 11443"/>
              <a:gd name="connsiteY22" fmla="*/ 4386 h 10000"/>
              <a:gd name="connsiteX23" fmla="*/ 11380 w 11443"/>
              <a:gd name="connsiteY23" fmla="*/ 0 h 10000"/>
              <a:gd name="connsiteX24" fmla="*/ 0 w 11443"/>
              <a:gd name="connsiteY24" fmla="*/ 0 h 10000"/>
              <a:gd name="connsiteX25" fmla="*/ 0 w 11443"/>
              <a:gd name="connsiteY25" fmla="*/ 4540 h 10000"/>
              <a:gd name="connsiteX26" fmla="*/ 2567 w 11443"/>
              <a:gd name="connsiteY26" fmla="*/ 4540 h 10000"/>
              <a:gd name="connsiteX27" fmla="*/ 2567 w 11443"/>
              <a:gd name="connsiteY27" fmla="*/ 4540 h 10000"/>
              <a:gd name="connsiteX28" fmla="*/ 2611 w 11443"/>
              <a:gd name="connsiteY28" fmla="*/ 4969 h 10000"/>
              <a:gd name="connsiteX29" fmla="*/ 2647 w 11443"/>
              <a:gd name="connsiteY29" fmla="*/ 5337 h 10000"/>
              <a:gd name="connsiteX30" fmla="*/ 2685 w 11443"/>
              <a:gd name="connsiteY30" fmla="*/ 5890 h 10000"/>
              <a:gd name="connsiteX31" fmla="*/ 2724 w 11443"/>
              <a:gd name="connsiteY31" fmla="*/ 6564 h 10000"/>
              <a:gd name="connsiteX32" fmla="*/ 2741 w 11443"/>
              <a:gd name="connsiteY32" fmla="*/ 6933 h 10000"/>
              <a:gd name="connsiteX33" fmla="*/ 2759 w 11443"/>
              <a:gd name="connsiteY33" fmla="*/ 7362 h 10000"/>
              <a:gd name="connsiteX34" fmla="*/ 2774 w 11443"/>
              <a:gd name="connsiteY34" fmla="*/ 7791 h 10000"/>
              <a:gd name="connsiteX35" fmla="*/ 2789 w 11443"/>
              <a:gd name="connsiteY35" fmla="*/ 8282 h 10000"/>
              <a:gd name="connsiteX36" fmla="*/ 2801 w 11443"/>
              <a:gd name="connsiteY36" fmla="*/ 8773 h 10000"/>
              <a:gd name="connsiteX37" fmla="*/ 2810 w 11443"/>
              <a:gd name="connsiteY37" fmla="*/ 9325 h 10000"/>
              <a:gd name="connsiteX38" fmla="*/ 2810 w 11443"/>
              <a:gd name="connsiteY38" fmla="*/ 9325 h 10000"/>
              <a:gd name="connsiteX0" fmla="*/ 2810 w 11558"/>
              <a:gd name="connsiteY0" fmla="*/ 9479 h 10154"/>
              <a:gd name="connsiteX1" fmla="*/ 2810 w 11558"/>
              <a:gd name="connsiteY1" fmla="*/ 9479 h 10154"/>
              <a:gd name="connsiteX2" fmla="*/ 2815 w 11558"/>
              <a:gd name="connsiteY2" fmla="*/ 9847 h 10154"/>
              <a:gd name="connsiteX3" fmla="*/ 2827 w 11558"/>
              <a:gd name="connsiteY3" fmla="*/ 10031 h 10154"/>
              <a:gd name="connsiteX4" fmla="*/ 2833 w 11558"/>
              <a:gd name="connsiteY4" fmla="*/ 10093 h 10154"/>
              <a:gd name="connsiteX5" fmla="*/ 2839 w 11558"/>
              <a:gd name="connsiteY5" fmla="*/ 10154 h 10154"/>
              <a:gd name="connsiteX6" fmla="*/ 2845 w 11558"/>
              <a:gd name="connsiteY6" fmla="*/ 10093 h 10154"/>
              <a:gd name="connsiteX7" fmla="*/ 2851 w 11558"/>
              <a:gd name="connsiteY7" fmla="*/ 10031 h 10154"/>
              <a:gd name="connsiteX8" fmla="*/ 2851 w 11558"/>
              <a:gd name="connsiteY8" fmla="*/ 10031 h 10154"/>
              <a:gd name="connsiteX9" fmla="*/ 2863 w 11558"/>
              <a:gd name="connsiteY9" fmla="*/ 9786 h 10154"/>
              <a:gd name="connsiteX10" fmla="*/ 2869 w 11558"/>
              <a:gd name="connsiteY10" fmla="*/ 9479 h 10154"/>
              <a:gd name="connsiteX11" fmla="*/ 2872 w 11558"/>
              <a:gd name="connsiteY11" fmla="*/ 9050 h 10154"/>
              <a:gd name="connsiteX12" fmla="*/ 2869 w 11558"/>
              <a:gd name="connsiteY12" fmla="*/ 8682 h 10154"/>
              <a:gd name="connsiteX13" fmla="*/ 2869 w 11558"/>
              <a:gd name="connsiteY13" fmla="*/ 8682 h 10154"/>
              <a:gd name="connsiteX14" fmla="*/ 2860 w 11558"/>
              <a:gd name="connsiteY14" fmla="*/ 8068 h 10154"/>
              <a:gd name="connsiteX15" fmla="*/ 2845 w 11558"/>
              <a:gd name="connsiteY15" fmla="*/ 7455 h 10154"/>
              <a:gd name="connsiteX16" fmla="*/ 2833 w 11558"/>
              <a:gd name="connsiteY16" fmla="*/ 6902 h 10154"/>
              <a:gd name="connsiteX17" fmla="*/ 2815 w 11558"/>
              <a:gd name="connsiteY17" fmla="*/ 6412 h 10154"/>
              <a:gd name="connsiteX18" fmla="*/ 2801 w 11558"/>
              <a:gd name="connsiteY18" fmla="*/ 5921 h 10154"/>
              <a:gd name="connsiteX19" fmla="*/ 2780 w 11558"/>
              <a:gd name="connsiteY19" fmla="*/ 5491 h 10154"/>
              <a:gd name="connsiteX20" fmla="*/ 2741 w 11558"/>
              <a:gd name="connsiteY20" fmla="*/ 4694 h 10154"/>
              <a:gd name="connsiteX21" fmla="*/ 9997 w 11558"/>
              <a:gd name="connsiteY21" fmla="*/ 4694 h 10154"/>
              <a:gd name="connsiteX22" fmla="*/ 11384 w 11558"/>
              <a:gd name="connsiteY22" fmla="*/ 4540 h 10154"/>
              <a:gd name="connsiteX23" fmla="*/ 11558 w 11558"/>
              <a:gd name="connsiteY23" fmla="*/ 0 h 10154"/>
              <a:gd name="connsiteX24" fmla="*/ 0 w 11558"/>
              <a:gd name="connsiteY24" fmla="*/ 154 h 10154"/>
              <a:gd name="connsiteX25" fmla="*/ 0 w 11558"/>
              <a:gd name="connsiteY25" fmla="*/ 4694 h 10154"/>
              <a:gd name="connsiteX26" fmla="*/ 2567 w 11558"/>
              <a:gd name="connsiteY26" fmla="*/ 4694 h 10154"/>
              <a:gd name="connsiteX27" fmla="*/ 2567 w 11558"/>
              <a:gd name="connsiteY27" fmla="*/ 4694 h 10154"/>
              <a:gd name="connsiteX28" fmla="*/ 2611 w 11558"/>
              <a:gd name="connsiteY28" fmla="*/ 5123 h 10154"/>
              <a:gd name="connsiteX29" fmla="*/ 2647 w 11558"/>
              <a:gd name="connsiteY29" fmla="*/ 5491 h 10154"/>
              <a:gd name="connsiteX30" fmla="*/ 2685 w 11558"/>
              <a:gd name="connsiteY30" fmla="*/ 6044 h 10154"/>
              <a:gd name="connsiteX31" fmla="*/ 2724 w 11558"/>
              <a:gd name="connsiteY31" fmla="*/ 6718 h 10154"/>
              <a:gd name="connsiteX32" fmla="*/ 2741 w 11558"/>
              <a:gd name="connsiteY32" fmla="*/ 7087 h 10154"/>
              <a:gd name="connsiteX33" fmla="*/ 2759 w 11558"/>
              <a:gd name="connsiteY33" fmla="*/ 7516 h 10154"/>
              <a:gd name="connsiteX34" fmla="*/ 2774 w 11558"/>
              <a:gd name="connsiteY34" fmla="*/ 7945 h 10154"/>
              <a:gd name="connsiteX35" fmla="*/ 2789 w 11558"/>
              <a:gd name="connsiteY35" fmla="*/ 8436 h 10154"/>
              <a:gd name="connsiteX36" fmla="*/ 2801 w 11558"/>
              <a:gd name="connsiteY36" fmla="*/ 8927 h 10154"/>
              <a:gd name="connsiteX37" fmla="*/ 2810 w 11558"/>
              <a:gd name="connsiteY37" fmla="*/ 9479 h 10154"/>
              <a:gd name="connsiteX38" fmla="*/ 2810 w 11558"/>
              <a:gd name="connsiteY38" fmla="*/ 9479 h 10154"/>
              <a:gd name="connsiteX0" fmla="*/ 2810 w 11558"/>
              <a:gd name="connsiteY0" fmla="*/ 9479 h 10154"/>
              <a:gd name="connsiteX1" fmla="*/ 2810 w 11558"/>
              <a:gd name="connsiteY1" fmla="*/ 9479 h 10154"/>
              <a:gd name="connsiteX2" fmla="*/ 2815 w 11558"/>
              <a:gd name="connsiteY2" fmla="*/ 9847 h 10154"/>
              <a:gd name="connsiteX3" fmla="*/ 2827 w 11558"/>
              <a:gd name="connsiteY3" fmla="*/ 10031 h 10154"/>
              <a:gd name="connsiteX4" fmla="*/ 2833 w 11558"/>
              <a:gd name="connsiteY4" fmla="*/ 10093 h 10154"/>
              <a:gd name="connsiteX5" fmla="*/ 2839 w 11558"/>
              <a:gd name="connsiteY5" fmla="*/ 10154 h 10154"/>
              <a:gd name="connsiteX6" fmla="*/ 2845 w 11558"/>
              <a:gd name="connsiteY6" fmla="*/ 10093 h 10154"/>
              <a:gd name="connsiteX7" fmla="*/ 2851 w 11558"/>
              <a:gd name="connsiteY7" fmla="*/ 10031 h 10154"/>
              <a:gd name="connsiteX8" fmla="*/ 2851 w 11558"/>
              <a:gd name="connsiteY8" fmla="*/ 10031 h 10154"/>
              <a:gd name="connsiteX9" fmla="*/ 2863 w 11558"/>
              <a:gd name="connsiteY9" fmla="*/ 9786 h 10154"/>
              <a:gd name="connsiteX10" fmla="*/ 2869 w 11558"/>
              <a:gd name="connsiteY10" fmla="*/ 9479 h 10154"/>
              <a:gd name="connsiteX11" fmla="*/ 2872 w 11558"/>
              <a:gd name="connsiteY11" fmla="*/ 9050 h 10154"/>
              <a:gd name="connsiteX12" fmla="*/ 2869 w 11558"/>
              <a:gd name="connsiteY12" fmla="*/ 8682 h 10154"/>
              <a:gd name="connsiteX13" fmla="*/ 2869 w 11558"/>
              <a:gd name="connsiteY13" fmla="*/ 8682 h 10154"/>
              <a:gd name="connsiteX14" fmla="*/ 2860 w 11558"/>
              <a:gd name="connsiteY14" fmla="*/ 8068 h 10154"/>
              <a:gd name="connsiteX15" fmla="*/ 2845 w 11558"/>
              <a:gd name="connsiteY15" fmla="*/ 7455 h 10154"/>
              <a:gd name="connsiteX16" fmla="*/ 2833 w 11558"/>
              <a:gd name="connsiteY16" fmla="*/ 6902 h 10154"/>
              <a:gd name="connsiteX17" fmla="*/ 2815 w 11558"/>
              <a:gd name="connsiteY17" fmla="*/ 6412 h 10154"/>
              <a:gd name="connsiteX18" fmla="*/ 2801 w 11558"/>
              <a:gd name="connsiteY18" fmla="*/ 5921 h 10154"/>
              <a:gd name="connsiteX19" fmla="*/ 2780 w 11558"/>
              <a:gd name="connsiteY19" fmla="*/ 5491 h 10154"/>
              <a:gd name="connsiteX20" fmla="*/ 2741 w 11558"/>
              <a:gd name="connsiteY20" fmla="*/ 4694 h 10154"/>
              <a:gd name="connsiteX21" fmla="*/ 9997 w 11558"/>
              <a:gd name="connsiteY21" fmla="*/ 4694 h 10154"/>
              <a:gd name="connsiteX22" fmla="*/ 11384 w 11558"/>
              <a:gd name="connsiteY22" fmla="*/ 4540 h 10154"/>
              <a:gd name="connsiteX23" fmla="*/ 11558 w 11558"/>
              <a:gd name="connsiteY23" fmla="*/ 0 h 10154"/>
              <a:gd name="connsiteX24" fmla="*/ 0 w 11558"/>
              <a:gd name="connsiteY24" fmla="*/ 154 h 10154"/>
              <a:gd name="connsiteX25" fmla="*/ 0 w 11558"/>
              <a:gd name="connsiteY25" fmla="*/ 4694 h 10154"/>
              <a:gd name="connsiteX26" fmla="*/ 2567 w 11558"/>
              <a:gd name="connsiteY26" fmla="*/ 4694 h 10154"/>
              <a:gd name="connsiteX27" fmla="*/ 2567 w 11558"/>
              <a:gd name="connsiteY27" fmla="*/ 4694 h 10154"/>
              <a:gd name="connsiteX28" fmla="*/ 2611 w 11558"/>
              <a:gd name="connsiteY28" fmla="*/ 5123 h 10154"/>
              <a:gd name="connsiteX29" fmla="*/ 2647 w 11558"/>
              <a:gd name="connsiteY29" fmla="*/ 5491 h 10154"/>
              <a:gd name="connsiteX30" fmla="*/ 2685 w 11558"/>
              <a:gd name="connsiteY30" fmla="*/ 6044 h 10154"/>
              <a:gd name="connsiteX31" fmla="*/ 2724 w 11558"/>
              <a:gd name="connsiteY31" fmla="*/ 6718 h 10154"/>
              <a:gd name="connsiteX32" fmla="*/ 2741 w 11558"/>
              <a:gd name="connsiteY32" fmla="*/ 7087 h 10154"/>
              <a:gd name="connsiteX33" fmla="*/ 2759 w 11558"/>
              <a:gd name="connsiteY33" fmla="*/ 7516 h 10154"/>
              <a:gd name="connsiteX34" fmla="*/ 2774 w 11558"/>
              <a:gd name="connsiteY34" fmla="*/ 7945 h 10154"/>
              <a:gd name="connsiteX35" fmla="*/ 2789 w 11558"/>
              <a:gd name="connsiteY35" fmla="*/ 8436 h 10154"/>
              <a:gd name="connsiteX36" fmla="*/ 2801 w 11558"/>
              <a:gd name="connsiteY36" fmla="*/ 8927 h 10154"/>
              <a:gd name="connsiteX37" fmla="*/ 2810 w 11558"/>
              <a:gd name="connsiteY37" fmla="*/ 9479 h 10154"/>
              <a:gd name="connsiteX38" fmla="*/ 2810 w 11558"/>
              <a:gd name="connsiteY38" fmla="*/ 9479 h 10154"/>
              <a:gd name="connsiteX0" fmla="*/ 2810 w 11473"/>
              <a:gd name="connsiteY0" fmla="*/ 9325 h 10000"/>
              <a:gd name="connsiteX1" fmla="*/ 2810 w 11473"/>
              <a:gd name="connsiteY1" fmla="*/ 9325 h 10000"/>
              <a:gd name="connsiteX2" fmla="*/ 2815 w 11473"/>
              <a:gd name="connsiteY2" fmla="*/ 9693 h 10000"/>
              <a:gd name="connsiteX3" fmla="*/ 2827 w 11473"/>
              <a:gd name="connsiteY3" fmla="*/ 9877 h 10000"/>
              <a:gd name="connsiteX4" fmla="*/ 2833 w 11473"/>
              <a:gd name="connsiteY4" fmla="*/ 9939 h 10000"/>
              <a:gd name="connsiteX5" fmla="*/ 2839 w 11473"/>
              <a:gd name="connsiteY5" fmla="*/ 10000 h 10000"/>
              <a:gd name="connsiteX6" fmla="*/ 2845 w 11473"/>
              <a:gd name="connsiteY6" fmla="*/ 9939 h 10000"/>
              <a:gd name="connsiteX7" fmla="*/ 2851 w 11473"/>
              <a:gd name="connsiteY7" fmla="*/ 9877 h 10000"/>
              <a:gd name="connsiteX8" fmla="*/ 2851 w 11473"/>
              <a:gd name="connsiteY8" fmla="*/ 9877 h 10000"/>
              <a:gd name="connsiteX9" fmla="*/ 2863 w 11473"/>
              <a:gd name="connsiteY9" fmla="*/ 9632 h 10000"/>
              <a:gd name="connsiteX10" fmla="*/ 2869 w 11473"/>
              <a:gd name="connsiteY10" fmla="*/ 9325 h 10000"/>
              <a:gd name="connsiteX11" fmla="*/ 2872 w 11473"/>
              <a:gd name="connsiteY11" fmla="*/ 8896 h 10000"/>
              <a:gd name="connsiteX12" fmla="*/ 2869 w 11473"/>
              <a:gd name="connsiteY12" fmla="*/ 8528 h 10000"/>
              <a:gd name="connsiteX13" fmla="*/ 2869 w 11473"/>
              <a:gd name="connsiteY13" fmla="*/ 8528 h 10000"/>
              <a:gd name="connsiteX14" fmla="*/ 2860 w 11473"/>
              <a:gd name="connsiteY14" fmla="*/ 7914 h 10000"/>
              <a:gd name="connsiteX15" fmla="*/ 2845 w 11473"/>
              <a:gd name="connsiteY15" fmla="*/ 7301 h 10000"/>
              <a:gd name="connsiteX16" fmla="*/ 2833 w 11473"/>
              <a:gd name="connsiteY16" fmla="*/ 6748 h 10000"/>
              <a:gd name="connsiteX17" fmla="*/ 2815 w 11473"/>
              <a:gd name="connsiteY17" fmla="*/ 6258 h 10000"/>
              <a:gd name="connsiteX18" fmla="*/ 2801 w 11473"/>
              <a:gd name="connsiteY18" fmla="*/ 5767 h 10000"/>
              <a:gd name="connsiteX19" fmla="*/ 2780 w 11473"/>
              <a:gd name="connsiteY19" fmla="*/ 5337 h 10000"/>
              <a:gd name="connsiteX20" fmla="*/ 2741 w 11473"/>
              <a:gd name="connsiteY20" fmla="*/ 4540 h 10000"/>
              <a:gd name="connsiteX21" fmla="*/ 9997 w 11473"/>
              <a:gd name="connsiteY21" fmla="*/ 4540 h 10000"/>
              <a:gd name="connsiteX22" fmla="*/ 11384 w 11473"/>
              <a:gd name="connsiteY22" fmla="*/ 4386 h 10000"/>
              <a:gd name="connsiteX23" fmla="*/ 11380 w 11473"/>
              <a:gd name="connsiteY23" fmla="*/ 0 h 10000"/>
              <a:gd name="connsiteX24" fmla="*/ 0 w 11473"/>
              <a:gd name="connsiteY24" fmla="*/ 0 h 10000"/>
              <a:gd name="connsiteX25" fmla="*/ 0 w 11473"/>
              <a:gd name="connsiteY25" fmla="*/ 4540 h 10000"/>
              <a:gd name="connsiteX26" fmla="*/ 2567 w 11473"/>
              <a:gd name="connsiteY26" fmla="*/ 4540 h 10000"/>
              <a:gd name="connsiteX27" fmla="*/ 2567 w 11473"/>
              <a:gd name="connsiteY27" fmla="*/ 4540 h 10000"/>
              <a:gd name="connsiteX28" fmla="*/ 2611 w 11473"/>
              <a:gd name="connsiteY28" fmla="*/ 4969 h 10000"/>
              <a:gd name="connsiteX29" fmla="*/ 2647 w 11473"/>
              <a:gd name="connsiteY29" fmla="*/ 5337 h 10000"/>
              <a:gd name="connsiteX30" fmla="*/ 2685 w 11473"/>
              <a:gd name="connsiteY30" fmla="*/ 5890 h 10000"/>
              <a:gd name="connsiteX31" fmla="*/ 2724 w 11473"/>
              <a:gd name="connsiteY31" fmla="*/ 6564 h 10000"/>
              <a:gd name="connsiteX32" fmla="*/ 2741 w 11473"/>
              <a:gd name="connsiteY32" fmla="*/ 6933 h 10000"/>
              <a:gd name="connsiteX33" fmla="*/ 2759 w 11473"/>
              <a:gd name="connsiteY33" fmla="*/ 7362 h 10000"/>
              <a:gd name="connsiteX34" fmla="*/ 2774 w 11473"/>
              <a:gd name="connsiteY34" fmla="*/ 7791 h 10000"/>
              <a:gd name="connsiteX35" fmla="*/ 2789 w 11473"/>
              <a:gd name="connsiteY35" fmla="*/ 8282 h 10000"/>
              <a:gd name="connsiteX36" fmla="*/ 2801 w 11473"/>
              <a:gd name="connsiteY36" fmla="*/ 8773 h 10000"/>
              <a:gd name="connsiteX37" fmla="*/ 2810 w 11473"/>
              <a:gd name="connsiteY37" fmla="*/ 9325 h 10000"/>
              <a:gd name="connsiteX38" fmla="*/ 2810 w 11473"/>
              <a:gd name="connsiteY38" fmla="*/ 9325 h 10000"/>
              <a:gd name="connsiteX0" fmla="*/ 2810 w 11388"/>
              <a:gd name="connsiteY0" fmla="*/ 9325 h 10000"/>
              <a:gd name="connsiteX1" fmla="*/ 2810 w 11388"/>
              <a:gd name="connsiteY1" fmla="*/ 9325 h 10000"/>
              <a:gd name="connsiteX2" fmla="*/ 2815 w 11388"/>
              <a:gd name="connsiteY2" fmla="*/ 9693 h 10000"/>
              <a:gd name="connsiteX3" fmla="*/ 2827 w 11388"/>
              <a:gd name="connsiteY3" fmla="*/ 9877 h 10000"/>
              <a:gd name="connsiteX4" fmla="*/ 2833 w 11388"/>
              <a:gd name="connsiteY4" fmla="*/ 9939 h 10000"/>
              <a:gd name="connsiteX5" fmla="*/ 2839 w 11388"/>
              <a:gd name="connsiteY5" fmla="*/ 10000 h 10000"/>
              <a:gd name="connsiteX6" fmla="*/ 2845 w 11388"/>
              <a:gd name="connsiteY6" fmla="*/ 9939 h 10000"/>
              <a:gd name="connsiteX7" fmla="*/ 2851 w 11388"/>
              <a:gd name="connsiteY7" fmla="*/ 9877 h 10000"/>
              <a:gd name="connsiteX8" fmla="*/ 2851 w 11388"/>
              <a:gd name="connsiteY8" fmla="*/ 9877 h 10000"/>
              <a:gd name="connsiteX9" fmla="*/ 2863 w 11388"/>
              <a:gd name="connsiteY9" fmla="*/ 9632 h 10000"/>
              <a:gd name="connsiteX10" fmla="*/ 2869 w 11388"/>
              <a:gd name="connsiteY10" fmla="*/ 9325 h 10000"/>
              <a:gd name="connsiteX11" fmla="*/ 2872 w 11388"/>
              <a:gd name="connsiteY11" fmla="*/ 8896 h 10000"/>
              <a:gd name="connsiteX12" fmla="*/ 2869 w 11388"/>
              <a:gd name="connsiteY12" fmla="*/ 8528 h 10000"/>
              <a:gd name="connsiteX13" fmla="*/ 2869 w 11388"/>
              <a:gd name="connsiteY13" fmla="*/ 8528 h 10000"/>
              <a:gd name="connsiteX14" fmla="*/ 2860 w 11388"/>
              <a:gd name="connsiteY14" fmla="*/ 7914 h 10000"/>
              <a:gd name="connsiteX15" fmla="*/ 2845 w 11388"/>
              <a:gd name="connsiteY15" fmla="*/ 7301 h 10000"/>
              <a:gd name="connsiteX16" fmla="*/ 2833 w 11388"/>
              <a:gd name="connsiteY16" fmla="*/ 6748 h 10000"/>
              <a:gd name="connsiteX17" fmla="*/ 2815 w 11388"/>
              <a:gd name="connsiteY17" fmla="*/ 6258 h 10000"/>
              <a:gd name="connsiteX18" fmla="*/ 2801 w 11388"/>
              <a:gd name="connsiteY18" fmla="*/ 5767 h 10000"/>
              <a:gd name="connsiteX19" fmla="*/ 2780 w 11388"/>
              <a:gd name="connsiteY19" fmla="*/ 5337 h 10000"/>
              <a:gd name="connsiteX20" fmla="*/ 2741 w 11388"/>
              <a:gd name="connsiteY20" fmla="*/ 4540 h 10000"/>
              <a:gd name="connsiteX21" fmla="*/ 9997 w 11388"/>
              <a:gd name="connsiteY21" fmla="*/ 4540 h 10000"/>
              <a:gd name="connsiteX22" fmla="*/ 11384 w 11388"/>
              <a:gd name="connsiteY22" fmla="*/ 4386 h 10000"/>
              <a:gd name="connsiteX23" fmla="*/ 11380 w 11388"/>
              <a:gd name="connsiteY23" fmla="*/ 0 h 10000"/>
              <a:gd name="connsiteX24" fmla="*/ 0 w 11388"/>
              <a:gd name="connsiteY24" fmla="*/ 0 h 10000"/>
              <a:gd name="connsiteX25" fmla="*/ 0 w 11388"/>
              <a:gd name="connsiteY25" fmla="*/ 4540 h 10000"/>
              <a:gd name="connsiteX26" fmla="*/ 2567 w 11388"/>
              <a:gd name="connsiteY26" fmla="*/ 4540 h 10000"/>
              <a:gd name="connsiteX27" fmla="*/ 2567 w 11388"/>
              <a:gd name="connsiteY27" fmla="*/ 4540 h 10000"/>
              <a:gd name="connsiteX28" fmla="*/ 2611 w 11388"/>
              <a:gd name="connsiteY28" fmla="*/ 4969 h 10000"/>
              <a:gd name="connsiteX29" fmla="*/ 2647 w 11388"/>
              <a:gd name="connsiteY29" fmla="*/ 5337 h 10000"/>
              <a:gd name="connsiteX30" fmla="*/ 2685 w 11388"/>
              <a:gd name="connsiteY30" fmla="*/ 5890 h 10000"/>
              <a:gd name="connsiteX31" fmla="*/ 2724 w 11388"/>
              <a:gd name="connsiteY31" fmla="*/ 6564 h 10000"/>
              <a:gd name="connsiteX32" fmla="*/ 2741 w 11388"/>
              <a:gd name="connsiteY32" fmla="*/ 6933 h 10000"/>
              <a:gd name="connsiteX33" fmla="*/ 2759 w 11388"/>
              <a:gd name="connsiteY33" fmla="*/ 7362 h 10000"/>
              <a:gd name="connsiteX34" fmla="*/ 2774 w 11388"/>
              <a:gd name="connsiteY34" fmla="*/ 7791 h 10000"/>
              <a:gd name="connsiteX35" fmla="*/ 2789 w 11388"/>
              <a:gd name="connsiteY35" fmla="*/ 8282 h 10000"/>
              <a:gd name="connsiteX36" fmla="*/ 2801 w 11388"/>
              <a:gd name="connsiteY36" fmla="*/ 8773 h 10000"/>
              <a:gd name="connsiteX37" fmla="*/ 2810 w 11388"/>
              <a:gd name="connsiteY37" fmla="*/ 9325 h 10000"/>
              <a:gd name="connsiteX38" fmla="*/ 2810 w 11388"/>
              <a:gd name="connsiteY38" fmla="*/ 932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388" h="10000">
                <a:moveTo>
                  <a:pt x="2810" y="9325"/>
                </a:moveTo>
                <a:lnTo>
                  <a:pt x="2810" y="9325"/>
                </a:lnTo>
                <a:cubicBezTo>
                  <a:pt x="2812" y="9448"/>
                  <a:pt x="2813" y="9570"/>
                  <a:pt x="2815" y="9693"/>
                </a:cubicBezTo>
                <a:cubicBezTo>
                  <a:pt x="2819" y="9754"/>
                  <a:pt x="2823" y="9816"/>
                  <a:pt x="2827" y="9877"/>
                </a:cubicBezTo>
                <a:cubicBezTo>
                  <a:pt x="2829" y="9898"/>
                  <a:pt x="2831" y="9918"/>
                  <a:pt x="2833" y="9939"/>
                </a:cubicBezTo>
                <a:cubicBezTo>
                  <a:pt x="2835" y="9959"/>
                  <a:pt x="2837" y="9980"/>
                  <a:pt x="2839" y="10000"/>
                </a:cubicBezTo>
                <a:cubicBezTo>
                  <a:pt x="2841" y="9980"/>
                  <a:pt x="2843" y="9959"/>
                  <a:pt x="2845" y="9939"/>
                </a:cubicBezTo>
                <a:cubicBezTo>
                  <a:pt x="2847" y="9918"/>
                  <a:pt x="2849" y="9898"/>
                  <a:pt x="2851" y="9877"/>
                </a:cubicBezTo>
                <a:lnTo>
                  <a:pt x="2851" y="9877"/>
                </a:lnTo>
                <a:cubicBezTo>
                  <a:pt x="2855" y="9795"/>
                  <a:pt x="2859" y="9714"/>
                  <a:pt x="2863" y="9632"/>
                </a:cubicBezTo>
                <a:cubicBezTo>
                  <a:pt x="2865" y="9530"/>
                  <a:pt x="2867" y="9427"/>
                  <a:pt x="2869" y="9325"/>
                </a:cubicBezTo>
                <a:lnTo>
                  <a:pt x="2872" y="8896"/>
                </a:lnTo>
                <a:cubicBezTo>
                  <a:pt x="2871" y="8773"/>
                  <a:pt x="2870" y="8651"/>
                  <a:pt x="2869" y="8528"/>
                </a:cubicBezTo>
                <a:lnTo>
                  <a:pt x="2869" y="8528"/>
                </a:lnTo>
                <a:cubicBezTo>
                  <a:pt x="2866" y="8323"/>
                  <a:pt x="2863" y="8119"/>
                  <a:pt x="2860" y="7914"/>
                </a:cubicBezTo>
                <a:cubicBezTo>
                  <a:pt x="2855" y="7710"/>
                  <a:pt x="2850" y="7505"/>
                  <a:pt x="2845" y="7301"/>
                </a:cubicBezTo>
                <a:cubicBezTo>
                  <a:pt x="2841" y="7117"/>
                  <a:pt x="2837" y="6932"/>
                  <a:pt x="2833" y="6748"/>
                </a:cubicBezTo>
                <a:cubicBezTo>
                  <a:pt x="2827" y="6585"/>
                  <a:pt x="2821" y="6421"/>
                  <a:pt x="2815" y="6258"/>
                </a:cubicBezTo>
                <a:cubicBezTo>
                  <a:pt x="2810" y="6094"/>
                  <a:pt x="2806" y="5931"/>
                  <a:pt x="2801" y="5767"/>
                </a:cubicBezTo>
                <a:cubicBezTo>
                  <a:pt x="2794" y="5624"/>
                  <a:pt x="2787" y="5480"/>
                  <a:pt x="2780" y="5337"/>
                </a:cubicBezTo>
                <a:cubicBezTo>
                  <a:pt x="2767" y="5071"/>
                  <a:pt x="2754" y="4806"/>
                  <a:pt x="2741" y="4540"/>
                </a:cubicBezTo>
                <a:lnTo>
                  <a:pt x="9997" y="4540"/>
                </a:lnTo>
                <a:lnTo>
                  <a:pt x="11384" y="4386"/>
                </a:lnTo>
                <a:cubicBezTo>
                  <a:pt x="11397" y="3027"/>
                  <a:pt x="11374" y="1667"/>
                  <a:pt x="11380" y="0"/>
                </a:cubicBezTo>
                <a:lnTo>
                  <a:pt x="0" y="0"/>
                </a:lnTo>
                <a:lnTo>
                  <a:pt x="0" y="4540"/>
                </a:lnTo>
                <a:lnTo>
                  <a:pt x="2567" y="4540"/>
                </a:lnTo>
                <a:lnTo>
                  <a:pt x="2567" y="4540"/>
                </a:lnTo>
                <a:cubicBezTo>
                  <a:pt x="2582" y="4683"/>
                  <a:pt x="2596" y="4826"/>
                  <a:pt x="2611" y="4969"/>
                </a:cubicBezTo>
                <a:cubicBezTo>
                  <a:pt x="2623" y="5092"/>
                  <a:pt x="2635" y="5214"/>
                  <a:pt x="2647" y="5337"/>
                </a:cubicBezTo>
                <a:cubicBezTo>
                  <a:pt x="2660" y="5521"/>
                  <a:pt x="2672" y="5706"/>
                  <a:pt x="2685" y="5890"/>
                </a:cubicBezTo>
                <a:cubicBezTo>
                  <a:pt x="2698" y="6115"/>
                  <a:pt x="2711" y="6339"/>
                  <a:pt x="2724" y="6564"/>
                </a:cubicBezTo>
                <a:cubicBezTo>
                  <a:pt x="2730" y="6687"/>
                  <a:pt x="2735" y="6810"/>
                  <a:pt x="2741" y="6933"/>
                </a:cubicBezTo>
                <a:lnTo>
                  <a:pt x="2759" y="7362"/>
                </a:lnTo>
                <a:lnTo>
                  <a:pt x="2774" y="7791"/>
                </a:lnTo>
                <a:cubicBezTo>
                  <a:pt x="2779" y="7955"/>
                  <a:pt x="2784" y="8118"/>
                  <a:pt x="2789" y="8282"/>
                </a:cubicBezTo>
                <a:cubicBezTo>
                  <a:pt x="2793" y="8446"/>
                  <a:pt x="2797" y="8609"/>
                  <a:pt x="2801" y="8773"/>
                </a:cubicBezTo>
                <a:lnTo>
                  <a:pt x="2810" y="9325"/>
                </a:lnTo>
                <a:lnTo>
                  <a:pt x="2810" y="9325"/>
                </a:lnTo>
                <a:close/>
              </a:path>
            </a:pathLst>
          </a:custGeom>
          <a:solidFill>
            <a:srgbClr val="5C8D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3" y="4581722"/>
            <a:ext cx="695383" cy="52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5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youtu.be/QhUrc4BnPg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https://www.boredpanda.com/healthy-foods-packaging-redesigned-amy-h/?utm_source=facebook&amp;utm_medium=social&amp;utm_campaign=BPFacebook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pedagogy.co/2014/12/10/qr-israel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5400" b="1" dirty="0"/>
              <a:t>אריזה </a:t>
            </a:r>
            <a:r>
              <a:rPr lang="he-IL" sz="5400" b="1" dirty="0" smtClean="0"/>
              <a:t>- </a:t>
            </a:r>
            <a:r>
              <a:rPr lang="x-none" sz="5400" b="1" dirty="0" smtClean="0"/>
              <a:t>זה </a:t>
            </a:r>
            <a:r>
              <a:rPr lang="x-none" sz="5400" b="1" dirty="0"/>
              <a:t>כל הסיפור</a:t>
            </a:r>
            <a:endParaRPr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628649" y="152003"/>
            <a:ext cx="8095531" cy="994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x-none" dirty="0"/>
              <a:t>באיזה אופן ההצהרה באה לידי ביטוי </a:t>
            </a:r>
            <a:r>
              <a:rPr lang="x-none" dirty="0"/>
              <a:t>באריזות</a:t>
            </a:r>
            <a:r>
              <a:rPr lang="he-IL" dirty="0"/>
              <a:t>?</a:t>
            </a:r>
            <a:endParaRPr dirty="0"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4294967295"/>
          </p:nvPr>
        </p:nvSpPr>
        <p:spPr>
          <a:xfrm>
            <a:off x="645901" y="1193920"/>
            <a:ext cx="8095531" cy="323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/>
              <a:t>אנשים נוטים לחוות את האוכל שלהם אחרת כתלות בתיאור </a:t>
            </a:r>
            <a:r>
              <a:rPr lang="x-none" sz="1800" dirty="0" smtClean="0"/>
              <a:t>שלו</a:t>
            </a:r>
            <a:r>
              <a:rPr lang="he-IL" sz="1800" dirty="0" smtClean="0"/>
              <a:t>.</a:t>
            </a:r>
            <a:endParaRPr sz="1800" dirty="0"/>
          </a:p>
          <a:p>
            <a:pPr marL="0" lvl="0" indent="0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1800" dirty="0"/>
              <a:t>התיאור משפיע על חוויות הבריאות והטעם ולכן על הכמות שקונים </a:t>
            </a:r>
            <a:r>
              <a:rPr lang="x-none" sz="1800" dirty="0" smtClean="0"/>
              <a:t>ואוכלים</a:t>
            </a:r>
            <a:r>
              <a:rPr lang="he-IL" sz="1800" dirty="0" smtClean="0"/>
              <a:t>.</a:t>
            </a:r>
            <a:endParaRPr sz="1800" dirty="0"/>
          </a:p>
        </p:txBody>
      </p:sp>
      <p:sp>
        <p:nvSpPr>
          <p:cNvPr id="2" name="Rectangle 1"/>
          <p:cNvSpPr/>
          <p:nvPr/>
        </p:nvSpPr>
        <p:spPr>
          <a:xfrm>
            <a:off x="0" y="2000250"/>
            <a:ext cx="3301042" cy="1815882"/>
          </a:xfrm>
          <a:prstGeom prst="wedge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ea typeface="Arial" panose="020B0604020202020204" pitchFamily="34" charset="0"/>
                <a:cs typeface="Arial" panose="020B0604020202020204" pitchFamily="34" charset="0"/>
              </a:rPr>
              <a:t>השם של החטיף: פיטנס - מבטיח קשר </a:t>
            </a:r>
            <a:r>
              <a:rPr lang="he-IL" dirty="0" smtClean="0">
                <a:ea typeface="Arial" panose="020B0604020202020204" pitchFamily="34" charset="0"/>
                <a:cs typeface="Arial" panose="020B0604020202020204" pitchFamily="34" charset="0"/>
              </a:rPr>
              <a:t>לספורטיביות</a:t>
            </a:r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 smtClean="0">
                <a:ea typeface="Arial" panose="020B0604020202020204" pitchFamily="34" charset="0"/>
                <a:cs typeface="Arial" panose="020B0604020202020204" pitchFamily="34" charset="0"/>
              </a:rPr>
              <a:t>כיתוב: אנרגיה </a:t>
            </a:r>
            <a:r>
              <a:rPr lang="he-IL" dirty="0">
                <a:ea typeface="Arial" panose="020B0604020202020204" pitchFamily="34" charset="0"/>
                <a:cs typeface="Arial" panose="020B0604020202020204" pitchFamily="34" charset="0"/>
              </a:rPr>
              <a:t>של הטבע - הבטחה </a:t>
            </a:r>
            <a:r>
              <a:rPr lang="he-IL" dirty="0" smtClean="0">
                <a:ea typeface="Arial" panose="020B0604020202020204" pitchFamily="34" charset="0"/>
                <a:cs typeface="Arial" panose="020B0604020202020204" pitchFamily="34" charset="0"/>
              </a:rPr>
              <a:t>לבריאות</a:t>
            </a:r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 smtClean="0">
                <a:ea typeface="Arial" panose="020B0604020202020204" pitchFamily="34" charset="0"/>
                <a:cs typeface="Arial" panose="020B0604020202020204" pitchFamily="34" charset="0"/>
              </a:rPr>
              <a:t>כיתוב</a:t>
            </a:r>
            <a:r>
              <a:rPr lang="he-IL" dirty="0">
                <a:ea typeface="Arial" panose="020B0604020202020204" pitchFamily="34" charset="0"/>
                <a:cs typeface="Arial" panose="020B0604020202020204" pitchFamily="34" charset="0"/>
              </a:rPr>
              <a:t>: "חטיף בריאות</a:t>
            </a:r>
            <a:r>
              <a:rPr lang="he-IL" dirty="0" smtClean="0">
                <a:ea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ציורים: גוונים ירוקים, איורים של צמחים, </a:t>
            </a:r>
            <a:r>
              <a:rPr lang="he-IL" dirty="0" smtClean="0"/>
              <a:t>אגוזים </a:t>
            </a:r>
            <a:r>
              <a:rPr lang="he-IL" dirty="0"/>
              <a:t>מפוזרים מסביב - כולם מתארים משהו טבעי </a:t>
            </a:r>
            <a:r>
              <a:rPr lang="he-IL" dirty="0" smtClean="0"/>
              <a:t>ובריא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855947" y="152003"/>
            <a:ext cx="7886700" cy="994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x-none" dirty="0"/>
              <a:t>באיזה אופן ההצהרה באה לידי ביטוי </a:t>
            </a:r>
            <a:r>
              <a:rPr lang="x-none" dirty="0"/>
              <a:t>באריזות</a:t>
            </a:r>
            <a:r>
              <a:rPr lang="he-IL" dirty="0"/>
              <a:t>?</a:t>
            </a:r>
            <a:endParaRPr dirty="0"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4294967295"/>
          </p:nvPr>
        </p:nvSpPr>
        <p:spPr>
          <a:xfrm>
            <a:off x="0" y="1199671"/>
            <a:ext cx="8748398" cy="323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/>
              <a:t>אנשים נוטים לחוות את האוכל שלהם אחרת כתלות בתיאור </a:t>
            </a:r>
            <a:r>
              <a:rPr lang="x-none" sz="1800" dirty="0" smtClean="0"/>
              <a:t>שלו</a:t>
            </a:r>
            <a:r>
              <a:rPr lang="he-IL" sz="1800" dirty="0" smtClean="0"/>
              <a:t>.</a:t>
            </a:r>
            <a:endParaRPr sz="1800" dirty="0"/>
          </a:p>
          <a:p>
            <a:pPr marL="0" lvl="0" indent="0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1800" dirty="0"/>
              <a:t>התיאור משפיע על חוויות הבריאות והטעם ולכן על הכמות שקונים </a:t>
            </a:r>
            <a:r>
              <a:rPr lang="x-none" sz="1800" dirty="0" smtClean="0"/>
              <a:t>ואוכלים</a:t>
            </a:r>
            <a:r>
              <a:rPr lang="he-IL" sz="1800" dirty="0" smtClean="0"/>
              <a:t>.</a:t>
            </a:r>
            <a:endParaRPr sz="1800" dirty="0"/>
          </a:p>
        </p:txBody>
      </p:sp>
      <p:sp>
        <p:nvSpPr>
          <p:cNvPr id="2" name="Rectangle 1"/>
          <p:cNvSpPr/>
          <p:nvPr/>
        </p:nvSpPr>
        <p:spPr>
          <a:xfrm>
            <a:off x="2541917" y="2007174"/>
            <a:ext cx="3582837" cy="1815882"/>
          </a:xfrm>
          <a:prstGeom prst="wedge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  <a:ea typeface="Arial" panose="020B0604020202020204" pitchFamily="34" charset="0"/>
                <a:cs typeface="Arial" panose="020B0604020202020204" pitchFamily="34" charset="0"/>
              </a:rPr>
              <a:t>השם של המשקה: אולימפיק - מבטיח קשר לספורטיביות, </a:t>
            </a:r>
            <a:endParaRPr lang="en-US" dirty="0">
              <a:solidFill>
                <a:schemeClr val="dk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  <a:ea typeface="Arial" panose="020B0604020202020204" pitchFamily="34" charset="0"/>
                <a:cs typeface="Arial" panose="020B0604020202020204" pitchFamily="34" charset="0"/>
              </a:rPr>
              <a:t>כיתוב: משקה ספורט איזוטוני - מבטיח ספורטיביות. </a:t>
            </a:r>
            <a:endParaRPr lang="en-US" dirty="0">
              <a:solidFill>
                <a:schemeClr val="dk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  <a:ea typeface="Arial" panose="020B0604020202020204" pitchFamily="34" charset="0"/>
                <a:cs typeface="Arial" panose="020B0604020202020204" pitchFamily="34" charset="0"/>
              </a:rPr>
              <a:t>כיתוב: "מבוסס מיצי פירות" משדר  "טבעיות" ו"בריאות"</a:t>
            </a:r>
            <a:endParaRPr lang="en-US" dirty="0">
              <a:solidFill>
                <a:schemeClr val="dk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  <a:ea typeface="Arial" panose="020B0604020202020204" pitchFamily="34" charset="0"/>
                <a:cs typeface="Arial" panose="020B0604020202020204" pitchFamily="34" charset="0"/>
              </a:rPr>
              <a:t>תמונות: אנשים מבצעים ספורט, תמונות של פירות - משדר בריאות וקשר לספורט</a:t>
            </a:r>
            <a:endParaRPr lang="en-US" dirty="0">
              <a:solidFill>
                <a:schemeClr val="dk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body" idx="4294967295"/>
          </p:nvPr>
        </p:nvSpPr>
        <p:spPr>
          <a:xfrm>
            <a:off x="215197" y="1197933"/>
            <a:ext cx="8521700" cy="323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/>
              <a:t>אנשים נוטים לחוות את האוכל שלהם אחרת כתלות בתיאור </a:t>
            </a:r>
            <a:r>
              <a:rPr lang="x-none" sz="1800" dirty="0" smtClean="0"/>
              <a:t>שלו</a:t>
            </a:r>
            <a:r>
              <a:rPr lang="he-IL" sz="1800" dirty="0" smtClean="0"/>
              <a:t>.</a:t>
            </a:r>
            <a:endParaRPr sz="1800" dirty="0"/>
          </a:p>
          <a:p>
            <a:pPr marL="0" lvl="0" indent="0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1800" dirty="0"/>
              <a:t>התיאור משפיע על חוויות הבריאות והטעם ולכן על הכמות שקונים </a:t>
            </a:r>
            <a:r>
              <a:rPr lang="x-none" sz="1800" dirty="0" smtClean="0"/>
              <a:t>ואוכלים</a:t>
            </a:r>
            <a:r>
              <a:rPr lang="he-IL" sz="1800" dirty="0" smtClean="0"/>
              <a:t>.</a:t>
            </a:r>
            <a:endParaRPr sz="1800" dirty="0"/>
          </a:p>
        </p:txBody>
      </p:sp>
      <p:sp>
        <p:nvSpPr>
          <p:cNvPr id="2" name="Rectangle 1"/>
          <p:cNvSpPr/>
          <p:nvPr/>
        </p:nvSpPr>
        <p:spPr>
          <a:xfrm>
            <a:off x="5619544" y="2000250"/>
            <a:ext cx="3207005" cy="1169551"/>
          </a:xfrm>
          <a:prstGeom prst="wedge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  <a:ea typeface="Arial" panose="020B0604020202020204" pitchFamily="34" charset="0"/>
                <a:cs typeface="Arial" panose="020B0604020202020204" pitchFamily="34" charset="0"/>
              </a:rPr>
              <a:t>כיתוב: החטיף של הטבע - משדר בריאות אך גם הנאה</a:t>
            </a:r>
            <a:endParaRPr lang="en-US" dirty="0">
              <a:solidFill>
                <a:schemeClr val="dk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  <a:ea typeface="Arial" panose="020B0604020202020204" pitchFamily="34" charset="0"/>
                <a:cs typeface="Arial" panose="020B0604020202020204" pitchFamily="34" charset="0"/>
              </a:rPr>
              <a:t>ציורים: גוונים טבעיים, ציור של צמח, תמונות של גזרים - הכל משדר טבעיות ובריאות</a:t>
            </a:r>
            <a:endParaRPr lang="en-US" dirty="0">
              <a:solidFill>
                <a:schemeClr val="dk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04;p20"/>
          <p:cNvSpPr txBox="1">
            <a:spLocks noGrp="1"/>
          </p:cNvSpPr>
          <p:nvPr>
            <p:ph type="title"/>
          </p:nvPr>
        </p:nvSpPr>
        <p:spPr>
          <a:xfrm>
            <a:off x="628650" y="144874"/>
            <a:ext cx="8112784" cy="994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dirty="0"/>
              <a:t>באיזה אופן ההצהרה באה לידי ביטוי באריזות?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60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body" idx="4294967295"/>
          </p:nvPr>
        </p:nvSpPr>
        <p:spPr>
          <a:xfrm>
            <a:off x="219734" y="1213808"/>
            <a:ext cx="8521700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/>
              <a:t>כשמזון משווק בתור "</a:t>
            </a:r>
            <a:r>
              <a:rPr lang="x-none" sz="1800" dirty="0" smtClean="0"/>
              <a:t>בריא</a:t>
            </a:r>
            <a:r>
              <a:rPr lang="he-IL" sz="1800" dirty="0" smtClean="0"/>
              <a:t>" </a:t>
            </a:r>
            <a:r>
              <a:rPr lang="x-none" sz="1800" dirty="0" smtClean="0"/>
              <a:t>אנשים </a:t>
            </a:r>
            <a:r>
              <a:rPr lang="x-none" sz="1800" dirty="0"/>
              <a:t>נוטים להעריך שהערך הקלורי נמוך ושסביר לאכול יותר ואכן אוכלים יותר </a:t>
            </a:r>
            <a:endParaRPr sz="1800" dirty="0"/>
          </a:p>
        </p:txBody>
      </p:sp>
      <p:sp>
        <p:nvSpPr>
          <p:cNvPr id="10" name="Rectangle 9"/>
          <p:cNvSpPr/>
          <p:nvPr/>
        </p:nvSpPr>
        <p:spPr>
          <a:xfrm>
            <a:off x="1828800" y="2386597"/>
            <a:ext cx="4828437" cy="8172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/>
            <a:endParaRPr lang="he-IL" dirty="0" smtClean="0"/>
          </a:p>
          <a:p>
            <a:pPr algn="ctr" rtl="1"/>
            <a:r>
              <a:rPr lang="he-IL" dirty="0" smtClean="0"/>
              <a:t>כמו שראינו בהצהרה הקודמת – הכל סובב כאן סביב בריאות!</a:t>
            </a:r>
          </a:p>
          <a:p>
            <a:pPr algn="ctr" rtl="1"/>
            <a:endParaRPr lang="en-US" dirty="0"/>
          </a:p>
        </p:txBody>
      </p:sp>
      <p:sp>
        <p:nvSpPr>
          <p:cNvPr id="6" name="Google Shape;104;p20"/>
          <p:cNvSpPr txBox="1">
            <a:spLocks noGrp="1"/>
          </p:cNvSpPr>
          <p:nvPr>
            <p:ph type="title"/>
          </p:nvPr>
        </p:nvSpPr>
        <p:spPr>
          <a:xfrm>
            <a:off x="628650" y="144874"/>
            <a:ext cx="8112784" cy="994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dirty="0"/>
              <a:t>באיזה אופן ההצהרה באה לידי ביטוי באריזות?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12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body" idx="4294967295"/>
          </p:nvPr>
        </p:nvSpPr>
        <p:spPr>
          <a:xfrm>
            <a:off x="388624" y="1226944"/>
            <a:ext cx="8832850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/>
              <a:t>ההצהרה של משווק על כך שיש או אין משהו במזון </a:t>
            </a:r>
            <a:r>
              <a:rPr lang="he-IL" sz="1800" dirty="0" smtClean="0"/>
              <a:t>(</a:t>
            </a:r>
            <a:r>
              <a:rPr lang="x-none" sz="1800" dirty="0" smtClean="0"/>
              <a:t>כמו </a:t>
            </a:r>
            <a:r>
              <a:rPr lang="x-none" sz="1800" dirty="0"/>
              <a:t>למשל ויטמינים או </a:t>
            </a:r>
            <a:r>
              <a:rPr lang="x-none" sz="1800" dirty="0" smtClean="0"/>
              <a:t>ברזל</a:t>
            </a:r>
            <a:r>
              <a:rPr lang="he-IL" sz="1800" dirty="0" smtClean="0"/>
              <a:t>)</a:t>
            </a:r>
            <a:r>
              <a:rPr lang="x-none" sz="1800" dirty="0" smtClean="0"/>
              <a:t> לא </a:t>
            </a:r>
            <a:r>
              <a:rPr lang="x-none" sz="1800" dirty="0"/>
              <a:t>רלוונטית להאם המזון מכיל משהו בעייתי אחר </a:t>
            </a:r>
            <a:r>
              <a:rPr lang="he-IL" sz="1800" dirty="0" smtClean="0"/>
              <a:t>(</a:t>
            </a:r>
            <a:r>
              <a:rPr lang="x-none" sz="1800" dirty="0" smtClean="0"/>
              <a:t>שומן רווי</a:t>
            </a:r>
            <a:r>
              <a:rPr lang="he-IL" sz="1800" dirty="0" smtClean="0"/>
              <a:t>, </a:t>
            </a:r>
            <a:r>
              <a:rPr lang="x-none" sz="1800" dirty="0" smtClean="0"/>
              <a:t>נתרן</a:t>
            </a:r>
            <a:r>
              <a:rPr lang="he-IL" sz="1800" dirty="0" smtClean="0"/>
              <a:t>, </a:t>
            </a:r>
            <a:r>
              <a:rPr lang="x-none" sz="1800" dirty="0" smtClean="0"/>
              <a:t>סוכר</a:t>
            </a:r>
            <a:r>
              <a:rPr lang="he-IL" sz="1800" dirty="0" smtClean="0"/>
              <a:t>, </a:t>
            </a:r>
            <a:r>
              <a:rPr lang="x-none" sz="1800" dirty="0" smtClean="0"/>
              <a:t>קלוריות</a:t>
            </a:r>
            <a:r>
              <a:rPr lang="he-IL" sz="1800" dirty="0" smtClean="0"/>
              <a:t>) </a:t>
            </a:r>
            <a:r>
              <a:rPr lang="x-none" sz="1800" dirty="0" smtClean="0"/>
              <a:t>ולפעמים </a:t>
            </a:r>
            <a:r>
              <a:rPr lang="x-none" sz="1800" dirty="0"/>
              <a:t>אף מסתירה שיש משהו בעייתי </a:t>
            </a:r>
            <a:r>
              <a:rPr lang="x-none" sz="1800" dirty="0" smtClean="0"/>
              <a:t>במזון</a:t>
            </a:r>
            <a:endParaRPr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186634"/>
            <a:ext cx="4342596" cy="1600438"/>
          </a:xfrm>
          <a:prstGeom prst="wedge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  <a:ea typeface="Arial" panose="020B0604020202020204" pitchFamily="34" charset="0"/>
                <a:cs typeface="Arial" panose="020B0604020202020204" pitchFamily="34" charset="0"/>
              </a:rPr>
              <a:t>כתוב ש"עשיר בסידן וחלבונים, סיבים תזונתיים" - אבל יש בזה גם לא מעט סוכרים, שומן ומלח</a:t>
            </a:r>
            <a:endParaRPr lang="en-US" dirty="0">
              <a:solidFill>
                <a:schemeClr val="dk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  <a:ea typeface="Arial" panose="020B0604020202020204" pitchFamily="34" charset="0"/>
                <a:cs typeface="Arial" panose="020B0604020202020204" pitchFamily="34" charset="0"/>
              </a:rPr>
              <a:t>כתוב ש"עם דגנים </a:t>
            </a:r>
            <a:r>
              <a:rPr lang="he-IL" dirty="0" smtClean="0">
                <a:solidFill>
                  <a:schemeClr val="dk1"/>
                </a:solidFill>
                <a:ea typeface="Arial" panose="020B0604020202020204" pitchFamily="34" charset="0"/>
                <a:cs typeface="Arial" panose="020B0604020202020204" pitchFamily="34" charset="0"/>
              </a:rPr>
              <a:t>מלאים" - אבל </a:t>
            </a:r>
            <a:r>
              <a:rPr lang="he-IL" dirty="0">
                <a:solidFill>
                  <a:schemeClr val="dk1"/>
                </a:solidFill>
                <a:ea typeface="Arial" panose="020B0604020202020204" pitchFamily="34" charset="0"/>
                <a:cs typeface="Arial" panose="020B0604020202020204" pitchFamily="34" charset="0"/>
              </a:rPr>
              <a:t>יש בו יותר פתיתי דגנים לא מלאים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  <a:ea typeface="Arial" panose="020B0604020202020204" pitchFamily="34" charset="0"/>
                <a:cs typeface="Arial" panose="020B0604020202020204" pitchFamily="34" charset="0"/>
              </a:rPr>
              <a:t>כתוב "עם סילאן" - אבל יש בו גם לא מעט סוכר שהוסף (סוכר, </a:t>
            </a:r>
            <a:r>
              <a:rPr lang="he-IL" dirty="0" smtClean="0">
                <a:solidFill>
                  <a:schemeClr val="dk1"/>
                </a:solidFill>
                <a:ea typeface="Arial" panose="020B0604020202020204" pitchFamily="34" charset="0"/>
                <a:cs typeface="Arial" panose="020B0604020202020204" pitchFamily="34" charset="0"/>
              </a:rPr>
              <a:t>קרמל, </a:t>
            </a:r>
            <a:r>
              <a:rPr lang="he-IL" dirty="0">
                <a:solidFill>
                  <a:schemeClr val="dk1"/>
                </a:solidFill>
                <a:ea typeface="Arial" panose="020B0604020202020204" pitchFamily="34" charset="0"/>
                <a:cs typeface="Arial" panose="020B0604020202020204" pitchFamily="34" charset="0"/>
              </a:rPr>
              <a:t>וגם בחלב המרוכז הממותק)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04;p20"/>
          <p:cNvSpPr txBox="1">
            <a:spLocks noGrp="1"/>
          </p:cNvSpPr>
          <p:nvPr>
            <p:ph type="title"/>
          </p:nvPr>
        </p:nvSpPr>
        <p:spPr>
          <a:xfrm>
            <a:off x="628650" y="144874"/>
            <a:ext cx="8112784" cy="994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dirty="0"/>
              <a:t>באיזה אופן ההצהרה באה לידי ביטוי באריזות?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39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body" idx="4294967295"/>
          </p:nvPr>
        </p:nvSpPr>
        <p:spPr>
          <a:xfrm>
            <a:off x="377121" y="1211557"/>
            <a:ext cx="8832850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/>
              <a:t>ההצהרה של משווק על כך שיש או אין משהו במזון </a:t>
            </a:r>
            <a:r>
              <a:rPr lang="he-IL" sz="1800" dirty="0" smtClean="0"/>
              <a:t>(</a:t>
            </a:r>
            <a:r>
              <a:rPr lang="x-none" sz="1800" dirty="0" smtClean="0"/>
              <a:t>כמו </a:t>
            </a:r>
            <a:r>
              <a:rPr lang="x-none" sz="1800" dirty="0"/>
              <a:t>למשל ויטמינים או </a:t>
            </a:r>
            <a:r>
              <a:rPr lang="x-none" sz="1800" dirty="0" smtClean="0"/>
              <a:t>ברזל</a:t>
            </a:r>
            <a:r>
              <a:rPr lang="he-IL" sz="1800" dirty="0" smtClean="0"/>
              <a:t>)</a:t>
            </a:r>
            <a:r>
              <a:rPr lang="x-none" sz="1800" dirty="0" smtClean="0"/>
              <a:t> לא </a:t>
            </a:r>
            <a:r>
              <a:rPr lang="x-none" sz="1800" dirty="0"/>
              <a:t>רלוונטית להאם המזון מכיל משהו בעייתי אחר </a:t>
            </a:r>
            <a:r>
              <a:rPr lang="he-IL" sz="1800" dirty="0" smtClean="0"/>
              <a:t>(</a:t>
            </a:r>
            <a:r>
              <a:rPr lang="x-none" sz="1800" dirty="0" smtClean="0"/>
              <a:t>שומן רווי</a:t>
            </a:r>
            <a:r>
              <a:rPr lang="he-IL" sz="1800" dirty="0" smtClean="0"/>
              <a:t>, </a:t>
            </a:r>
            <a:r>
              <a:rPr lang="x-none" sz="1800" dirty="0" smtClean="0"/>
              <a:t>נתרן</a:t>
            </a:r>
            <a:r>
              <a:rPr lang="he-IL" sz="1800" dirty="0" smtClean="0"/>
              <a:t>, </a:t>
            </a:r>
            <a:r>
              <a:rPr lang="x-none" sz="1800" dirty="0" smtClean="0"/>
              <a:t>סוכר</a:t>
            </a:r>
            <a:r>
              <a:rPr lang="he-IL" sz="1800" dirty="0" smtClean="0"/>
              <a:t>, </a:t>
            </a:r>
            <a:r>
              <a:rPr lang="x-none" sz="1800" dirty="0" smtClean="0"/>
              <a:t>קלוריות</a:t>
            </a:r>
            <a:r>
              <a:rPr lang="he-IL" sz="1800" dirty="0" smtClean="0"/>
              <a:t>) </a:t>
            </a:r>
            <a:r>
              <a:rPr lang="x-none" sz="1800" dirty="0" smtClean="0"/>
              <a:t>ולפעמים </a:t>
            </a:r>
            <a:r>
              <a:rPr lang="x-none" sz="1800" dirty="0"/>
              <a:t>אף מסתירה שיש משהו בעייתי </a:t>
            </a:r>
            <a:r>
              <a:rPr lang="x-none" sz="1800" dirty="0" smtClean="0"/>
              <a:t>במזון</a:t>
            </a:r>
            <a:endParaRPr sz="1800" dirty="0"/>
          </a:p>
        </p:txBody>
      </p:sp>
      <p:sp>
        <p:nvSpPr>
          <p:cNvPr id="10" name="Rectangle 9"/>
          <p:cNvSpPr/>
          <p:nvPr/>
        </p:nvSpPr>
        <p:spPr>
          <a:xfrm>
            <a:off x="2325940" y="2676897"/>
            <a:ext cx="4342596" cy="738664"/>
          </a:xfrm>
          <a:prstGeom prst="wedge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  <a:ea typeface="Arial" panose="020B0604020202020204" pitchFamily="34" charset="0"/>
                <a:cs typeface="Arial" panose="020B0604020202020204" pitchFamily="34" charset="0"/>
              </a:rPr>
              <a:t>ללא גלוטן, ללא צבעי מאכל, ללא תוספת סוכר - מסתיר את העובדה שהבקבוק מכיל 5 כפיות סוכר, ויש בו גם לא מעט מלח. </a:t>
            </a:r>
            <a:endParaRPr lang="en-US" dirty="0">
              <a:solidFill>
                <a:schemeClr val="dk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04;p20"/>
          <p:cNvSpPr txBox="1">
            <a:spLocks noGrp="1"/>
          </p:cNvSpPr>
          <p:nvPr>
            <p:ph type="title"/>
          </p:nvPr>
        </p:nvSpPr>
        <p:spPr>
          <a:xfrm>
            <a:off x="628650" y="144874"/>
            <a:ext cx="8112784" cy="994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dirty="0"/>
              <a:t>באיזה אופן ההצהרה באה לידי ביטוי באריזות?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41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body" idx="4294967295"/>
          </p:nvPr>
        </p:nvSpPr>
        <p:spPr>
          <a:xfrm>
            <a:off x="380162" y="1186761"/>
            <a:ext cx="8832850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/>
              <a:t>ההצהרה של משווק על כך שיש או אין משהו במזון </a:t>
            </a:r>
            <a:r>
              <a:rPr lang="he-IL" sz="1800" dirty="0" smtClean="0"/>
              <a:t>(</a:t>
            </a:r>
            <a:r>
              <a:rPr lang="x-none" sz="1800" dirty="0" smtClean="0"/>
              <a:t>כמו </a:t>
            </a:r>
            <a:r>
              <a:rPr lang="x-none" sz="1800" dirty="0"/>
              <a:t>למשל ויטמינים או </a:t>
            </a:r>
            <a:r>
              <a:rPr lang="x-none" sz="1800" dirty="0" smtClean="0"/>
              <a:t>ברזל</a:t>
            </a:r>
            <a:r>
              <a:rPr lang="he-IL" sz="1800" dirty="0" smtClean="0"/>
              <a:t>)</a:t>
            </a:r>
            <a:r>
              <a:rPr lang="x-none" sz="1800" dirty="0" smtClean="0"/>
              <a:t> לא </a:t>
            </a:r>
            <a:r>
              <a:rPr lang="x-none" sz="1800" dirty="0"/>
              <a:t>רלוונטית להאם המזון מכיל משהו בעייתי אחר </a:t>
            </a:r>
            <a:r>
              <a:rPr lang="he-IL" sz="1800" dirty="0" smtClean="0"/>
              <a:t>(</a:t>
            </a:r>
            <a:r>
              <a:rPr lang="x-none" sz="1800" dirty="0" smtClean="0"/>
              <a:t>שומן רווי</a:t>
            </a:r>
            <a:r>
              <a:rPr lang="he-IL" sz="1800" dirty="0" smtClean="0"/>
              <a:t>, </a:t>
            </a:r>
            <a:r>
              <a:rPr lang="x-none" sz="1800" dirty="0" smtClean="0"/>
              <a:t>נתרן</a:t>
            </a:r>
            <a:r>
              <a:rPr lang="he-IL" sz="1800" dirty="0" smtClean="0"/>
              <a:t>, </a:t>
            </a:r>
            <a:r>
              <a:rPr lang="x-none" sz="1800" dirty="0" smtClean="0"/>
              <a:t>סוכר</a:t>
            </a:r>
            <a:r>
              <a:rPr lang="he-IL" sz="1800" dirty="0" smtClean="0"/>
              <a:t>, </a:t>
            </a:r>
            <a:r>
              <a:rPr lang="x-none" sz="1800" dirty="0" smtClean="0"/>
              <a:t>קלוריות</a:t>
            </a:r>
            <a:r>
              <a:rPr lang="he-IL" sz="1800" dirty="0" smtClean="0"/>
              <a:t>) </a:t>
            </a:r>
            <a:r>
              <a:rPr lang="x-none" sz="1800" dirty="0" smtClean="0"/>
              <a:t>ולפעמים </a:t>
            </a:r>
            <a:r>
              <a:rPr lang="x-none" sz="1800" dirty="0"/>
              <a:t>אף מסתירה שיש משהו בעייתי </a:t>
            </a:r>
            <a:r>
              <a:rPr lang="x-none" sz="1800" dirty="0" smtClean="0"/>
              <a:t>במזון</a:t>
            </a:r>
            <a:endParaRPr sz="1800" dirty="0"/>
          </a:p>
        </p:txBody>
      </p:sp>
      <p:sp>
        <p:nvSpPr>
          <p:cNvPr id="10" name="Rectangle 9"/>
          <p:cNvSpPr/>
          <p:nvPr/>
        </p:nvSpPr>
        <p:spPr>
          <a:xfrm>
            <a:off x="5908519" y="2707741"/>
            <a:ext cx="2935224" cy="738664"/>
          </a:xfrm>
          <a:prstGeom prst="wedge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  <a:ea typeface="Arial" panose="020B0604020202020204" pitchFamily="34" charset="0"/>
                <a:cs typeface="Arial" panose="020B0604020202020204" pitchFamily="34" charset="0"/>
              </a:rPr>
              <a:t>אין הטעיות נגד הצרכן. כאן יש תהליך הפוך - נסיון לגרום למשהו קצת "משעמם" להראות יותר מושך. </a:t>
            </a:r>
          </a:p>
        </p:txBody>
      </p:sp>
      <p:sp>
        <p:nvSpPr>
          <p:cNvPr id="6" name="Google Shape;104;p20"/>
          <p:cNvSpPr txBox="1">
            <a:spLocks noGrp="1"/>
          </p:cNvSpPr>
          <p:nvPr>
            <p:ph type="title"/>
          </p:nvPr>
        </p:nvSpPr>
        <p:spPr>
          <a:xfrm>
            <a:off x="628650" y="144874"/>
            <a:ext cx="8112784" cy="994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dirty="0"/>
              <a:t>באיזה אופן ההצהרה באה לידי ביטוי באריזות?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74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249179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חידה</a:t>
            </a:r>
            <a:endParaRPr dirty="0"/>
          </a:p>
        </p:txBody>
      </p:sp>
      <p:graphicFrame>
        <p:nvGraphicFramePr>
          <p:cNvPr id="129" name="Google Shape;129;p23"/>
          <p:cNvGraphicFramePr/>
          <p:nvPr>
            <p:extLst>
              <p:ext uri="{D42A27DB-BD31-4B8C-83A1-F6EECF244321}">
                <p14:modId xmlns:p14="http://schemas.microsoft.com/office/powerpoint/2010/main" val="2157139353"/>
              </p:ext>
            </p:extLst>
          </p:nvPr>
        </p:nvGraphicFramePr>
        <p:xfrm>
          <a:off x="1060063" y="1530661"/>
          <a:ext cx="2863650" cy="2722890"/>
        </p:xfrm>
        <a:graphic>
          <a:graphicData uri="http://schemas.openxmlformats.org/drawingml/2006/table">
            <a:tbl>
              <a:tblPr>
                <a:noFill/>
                <a:tableStyleId>{D7D5D211-55F1-46E1-8E25-A200B456A412}</a:tableStyleId>
              </a:tblPr>
              <a:tblGrid>
                <a:gridCol w="954550"/>
                <a:gridCol w="954550"/>
                <a:gridCol w="954550"/>
              </a:tblGrid>
              <a:tr h="387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C8D3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C8D3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C8D3E"/>
                    </a:solidFill>
                  </a:tcPr>
                </a:tc>
              </a:tr>
              <a:tr h="39135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/>
                        <a:t>ב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/>
                        <a:t>ש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/>
                        <a:t>ס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7575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/>
                        <a:t>ו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/>
                        <a:t>ל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/>
                        <a:t>ר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7575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/>
                        <a:t>י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/>
                        <a:t>ב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dirty="0"/>
                        <a:t>ס</a:t>
                      </a:r>
                      <a:endParaRPr dirty="0"/>
                    </a:p>
                  </a:txBody>
                  <a:tcPr marL="91425" marR="91425" marT="91425" marB="91425"/>
                </a:tc>
              </a:tr>
              <a:tr h="387575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/>
                        <a:t>ת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/>
                        <a:t>א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/>
                        <a:t>ו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7575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/>
                        <a:t>י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/>
                        <a:t>ל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/>
                        <a:t>ו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7575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/>
                        <a:t>ן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/>
                        <a:t>ת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dirty="0"/>
                        <a:t>ם</a:t>
                      </a:r>
                      <a:endParaRPr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30" name="Google Shape;130;p23"/>
          <p:cNvSpPr txBox="1"/>
          <p:nvPr/>
        </p:nvSpPr>
        <p:spPr>
          <a:xfrm>
            <a:off x="4773283" y="1314424"/>
            <a:ext cx="3996496" cy="353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/>
              <a:t>פצחו את הקוד:</a:t>
            </a:r>
            <a:endParaRPr sz="1800" dirty="0"/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x-none" sz="1800" dirty="0"/>
              <a:t>ענו על השאלות שבדף העבודה </a:t>
            </a:r>
            <a:r>
              <a:rPr lang="he-IL" sz="1800" dirty="0" smtClean="0"/>
              <a:t>(</a:t>
            </a:r>
            <a:r>
              <a:rPr lang="x-none" sz="1800" dirty="0" smtClean="0"/>
              <a:t>בהחלט </a:t>
            </a:r>
            <a:r>
              <a:rPr lang="x-none" sz="1800" dirty="0"/>
              <a:t>מותר לחפש תשובות </a:t>
            </a:r>
            <a:r>
              <a:rPr lang="x-none" sz="1800" dirty="0" smtClean="0"/>
              <a:t>ברשת</a:t>
            </a:r>
            <a:r>
              <a:rPr lang="he-IL" sz="1800" dirty="0" smtClean="0"/>
              <a:t>)</a:t>
            </a:r>
            <a:endParaRPr sz="1800" dirty="0"/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x-none" sz="1800" dirty="0"/>
              <a:t>מצאו לכל שאלה את האות המתאימה בטבלה </a:t>
            </a:r>
            <a:r>
              <a:rPr lang="he-IL" sz="1800" dirty="0" smtClean="0"/>
              <a:t>- </a:t>
            </a:r>
            <a:r>
              <a:rPr lang="x-none" sz="1800" dirty="0" smtClean="0"/>
              <a:t>לפי </a:t>
            </a:r>
            <a:r>
              <a:rPr lang="x-none" sz="1800" dirty="0"/>
              <a:t>מספר התשובה.</a:t>
            </a:r>
            <a:endParaRPr sz="1800" dirty="0"/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x-none" sz="1800" dirty="0"/>
              <a:t>סדרו את האותיות המתקבלות לפי סדר </a:t>
            </a:r>
            <a:r>
              <a:rPr lang="x-none" sz="1800" dirty="0" smtClean="0"/>
              <a:t>השאלות</a:t>
            </a:r>
            <a:r>
              <a:rPr lang="he-IL" sz="1800" dirty="0" smtClean="0"/>
              <a:t>, </a:t>
            </a:r>
            <a:r>
              <a:rPr lang="x-none" sz="1800" dirty="0" smtClean="0"/>
              <a:t>וקבלו </a:t>
            </a:r>
            <a:r>
              <a:rPr lang="x-none" sz="1800" dirty="0"/>
              <a:t>את המילה. </a:t>
            </a:r>
            <a:endParaRPr sz="1800" dirty="0"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248439" y="15172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והתשובות הנכונות הן...</a:t>
            </a:r>
            <a:endParaRPr dirty="0"/>
          </a:p>
        </p:txBody>
      </p:sp>
      <p:pic>
        <p:nvPicPr>
          <p:cNvPr id="136" name="Google Shape;136;p24"/>
          <p:cNvPicPr preferRelativeResize="0"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b="30"/>
          <a:stretch/>
        </p:blipFill>
        <p:spPr>
          <a:xfrm>
            <a:off x="2672179" y="2000250"/>
            <a:ext cx="3799642" cy="259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/>
        </p:nvSpPr>
        <p:spPr>
          <a:xfrm>
            <a:off x="2452350" y="1366752"/>
            <a:ext cx="42393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x-none" sz="2000" b="1" dirty="0">
                <a:solidFill>
                  <a:srgbClr val="5C8D3E"/>
                </a:solidFill>
              </a:rPr>
              <a:t>בכפית סוכר </a:t>
            </a:r>
            <a:r>
              <a:rPr lang="x-none" sz="2000" b="1" dirty="0" smtClean="0">
                <a:solidFill>
                  <a:srgbClr val="5C8D3E"/>
                </a:solidFill>
              </a:rPr>
              <a:t>יש4.2 </a:t>
            </a:r>
            <a:r>
              <a:rPr lang="he-IL" sz="2000" b="1" dirty="0" smtClean="0">
                <a:solidFill>
                  <a:srgbClr val="5C8D3E"/>
                </a:solidFill>
              </a:rPr>
              <a:t> </a:t>
            </a:r>
            <a:r>
              <a:rPr lang="x-none" sz="2000" b="1" dirty="0" smtClean="0">
                <a:solidFill>
                  <a:srgbClr val="5C8D3E"/>
                </a:solidFill>
              </a:rPr>
              <a:t>גרם </a:t>
            </a:r>
            <a:r>
              <a:rPr lang="x-none" sz="2000" b="1" dirty="0">
                <a:solidFill>
                  <a:srgbClr val="5C8D3E"/>
                </a:solidFill>
              </a:rPr>
              <a:t>סוכר</a:t>
            </a:r>
            <a:endParaRPr sz="2000" b="1" dirty="0">
              <a:solidFill>
                <a:srgbClr val="5C8D3E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19" y="2161444"/>
            <a:ext cx="4172681" cy="1548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1890750" y="1213550"/>
            <a:ext cx="536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/>
              <a:t>בכוס </a:t>
            </a:r>
            <a:r>
              <a:rPr lang="x-none" sz="1800" dirty="0" smtClean="0"/>
              <a:t>של200 </a:t>
            </a:r>
            <a:r>
              <a:rPr lang="he-IL" sz="1800" dirty="0" smtClean="0"/>
              <a:t> </a:t>
            </a:r>
            <a:r>
              <a:rPr lang="x-none" sz="1800" dirty="0" smtClean="0"/>
              <a:t>מ"ל </a:t>
            </a:r>
            <a:r>
              <a:rPr lang="x-none" sz="1800" dirty="0"/>
              <a:t>קולה </a:t>
            </a:r>
            <a:r>
              <a:rPr lang="x-none" sz="1800" dirty="0" smtClean="0"/>
              <a:t>יש20 </a:t>
            </a:r>
            <a:r>
              <a:rPr lang="he-IL" sz="1800" dirty="0" smtClean="0"/>
              <a:t> </a:t>
            </a:r>
            <a:r>
              <a:rPr lang="x-none" sz="1800" dirty="0" smtClean="0"/>
              <a:t>גרם סוכר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x-none" sz="1800" dirty="0" smtClean="0"/>
              <a:t>כלומר </a:t>
            </a:r>
            <a:r>
              <a:rPr lang="he-IL" sz="1800" dirty="0" smtClean="0"/>
              <a:t>עשירית</a:t>
            </a:r>
            <a:r>
              <a:rPr lang="x-none" sz="1800" dirty="0" smtClean="0"/>
              <a:t> מהמשקה הוא סוכר!</a:t>
            </a:r>
            <a:endParaRPr sz="1800" dirty="0" smtClean="0"/>
          </a:p>
          <a:p>
            <a:pPr marL="0" marR="0" lvl="0" indent="0" algn="ctr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x-none" sz="2000" b="1" dirty="0">
                <a:solidFill>
                  <a:srgbClr val="5C8D3E"/>
                </a:solidFill>
                <a:latin typeface="Arial"/>
                <a:ea typeface="Arial"/>
                <a:cs typeface="Arial"/>
                <a:sym typeface="Arial"/>
              </a:rPr>
              <a:t>סך הכל הכוס מכילה כ-5 כפיות </a:t>
            </a:r>
            <a:r>
              <a:rPr lang="x-none" sz="2000" b="1" dirty="0" smtClean="0">
                <a:solidFill>
                  <a:srgbClr val="5C8D3E"/>
                </a:solidFill>
                <a:latin typeface="Arial"/>
                <a:ea typeface="Arial"/>
                <a:cs typeface="Arial"/>
                <a:sym typeface="Arial"/>
              </a:rPr>
              <a:t>סוכר</a:t>
            </a:r>
            <a:r>
              <a:rPr lang="he-IL" sz="2000" b="1" dirty="0" smtClean="0">
                <a:solidFill>
                  <a:srgbClr val="5C8D3E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r>
              <a:rPr lang="x-none" sz="2000" b="1" dirty="0" smtClean="0">
                <a:solidFill>
                  <a:srgbClr val="5C8D3E"/>
                </a:solidFill>
              </a:rPr>
              <a:t> </a:t>
            </a:r>
            <a:endParaRPr sz="2000" b="1" dirty="0">
              <a:solidFill>
                <a:srgbClr val="5C8D3E"/>
              </a:solidFill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 dirty="0"/>
          </a:p>
        </p:txBody>
      </p:sp>
      <p:sp>
        <p:nvSpPr>
          <p:cNvPr id="15" name="Google Shape;135;p24"/>
          <p:cNvSpPr txBox="1">
            <a:spLocks noGrp="1"/>
          </p:cNvSpPr>
          <p:nvPr>
            <p:ph type="title"/>
          </p:nvPr>
        </p:nvSpPr>
        <p:spPr>
          <a:xfrm>
            <a:off x="248439" y="15172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והתשובות הנכונות הן...</a:t>
            </a:r>
            <a:endParaRPr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09" y="2905259"/>
            <a:ext cx="2801667" cy="103999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09" y="3106978"/>
            <a:ext cx="2801667" cy="103999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09" y="3308697"/>
            <a:ext cx="2801667" cy="1039991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09" y="3510416"/>
            <a:ext cx="2801667" cy="1039991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09" y="3712137"/>
            <a:ext cx="2801667" cy="103999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739" y="2421147"/>
            <a:ext cx="1456385" cy="281358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91317"/>
            <a:ext cx="844698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איך יודעים שזה בריא?</a:t>
            </a:r>
            <a:endParaRPr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77" y="1334219"/>
            <a:ext cx="5143446" cy="363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-407481" y="1195843"/>
            <a:ext cx="9144000" cy="15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  <a:buClr>
                <a:srgbClr val="000000"/>
              </a:buClr>
              <a:buNone/>
            </a:pPr>
            <a:r>
              <a:rPr lang="x-none" sz="1800" dirty="0">
                <a:sym typeface="Arial"/>
              </a:rPr>
              <a:t>ההמלצה לצריכת נתרן למבוגר בישראל היא </a:t>
            </a:r>
            <a:r>
              <a:rPr lang="x-none" sz="1600" b="1" dirty="0">
                <a:solidFill>
                  <a:srgbClr val="5C8D3E"/>
                </a:solidFill>
                <a:latin typeface="Arial"/>
                <a:ea typeface="Arial"/>
                <a:cs typeface="Arial"/>
                <a:sym typeface="Arial"/>
              </a:rPr>
              <a:t>כ</a:t>
            </a:r>
            <a:r>
              <a:rPr lang="he-IL" sz="1600" b="1" dirty="0">
                <a:solidFill>
                  <a:srgbClr val="5C8D3E"/>
                </a:solidFill>
                <a:latin typeface="Arial"/>
                <a:ea typeface="Arial"/>
                <a:cs typeface="Arial"/>
                <a:sym typeface="Arial"/>
              </a:rPr>
              <a:t>- 1500 </a:t>
            </a:r>
            <a:r>
              <a:rPr lang="x-none" sz="1600" b="1" dirty="0">
                <a:solidFill>
                  <a:srgbClr val="5C8D3E"/>
                </a:solidFill>
                <a:latin typeface="Arial"/>
                <a:ea typeface="Arial"/>
                <a:cs typeface="Arial"/>
                <a:sym typeface="Arial"/>
              </a:rPr>
              <a:t>מ"ג נתרן ליום</a:t>
            </a:r>
            <a:endParaRPr sz="1600" b="1" dirty="0">
              <a:solidFill>
                <a:srgbClr val="5C8D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x-none" sz="1800" dirty="0"/>
              <a:t>כמות כזאת יש למשל </a:t>
            </a:r>
            <a:r>
              <a:rPr lang="x-none" sz="1800" dirty="0" smtClean="0"/>
              <a:t>ב</a:t>
            </a:r>
            <a:r>
              <a:rPr lang="he-IL" sz="1800" dirty="0" smtClean="0"/>
              <a:t>-</a:t>
            </a:r>
            <a:r>
              <a:rPr lang="x-none" sz="1800" dirty="0" smtClean="0"/>
              <a:t> </a:t>
            </a:r>
            <a:r>
              <a:rPr lang="x-none" sz="1800" dirty="0"/>
              <a:t>¾ כפית מלח</a:t>
            </a:r>
            <a:endParaRPr sz="1800" dirty="0"/>
          </a:p>
          <a:p>
            <a:pPr marL="0" marR="0" lvl="0" indent="0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x-none" sz="1400" dirty="0"/>
              <a:t>לילדים </a:t>
            </a:r>
            <a:r>
              <a:rPr lang="x-none" sz="1400" dirty="0" smtClean="0"/>
              <a:t>בגילאי9-13 </a:t>
            </a:r>
            <a:r>
              <a:rPr lang="he-IL" sz="1400" dirty="0" smtClean="0"/>
              <a:t> </a:t>
            </a:r>
            <a:r>
              <a:rPr lang="x-none" sz="1400" dirty="0" smtClean="0"/>
              <a:t>מומלץ </a:t>
            </a:r>
            <a:r>
              <a:rPr lang="x-none" sz="1400" dirty="0"/>
              <a:t>לא לעבור את </a:t>
            </a:r>
            <a:r>
              <a:rPr lang="x-none" sz="1400" dirty="0" smtClean="0"/>
              <a:t>ה</a:t>
            </a:r>
            <a:r>
              <a:rPr lang="he-IL" sz="1400" dirty="0" smtClean="0"/>
              <a:t>-</a:t>
            </a:r>
            <a:r>
              <a:rPr lang="x-none" sz="1400" dirty="0" smtClean="0"/>
              <a:t>880</a:t>
            </a:r>
            <a:r>
              <a:rPr lang="he-IL" sz="1400" dirty="0" smtClean="0"/>
              <a:t> </a:t>
            </a:r>
            <a:r>
              <a:rPr lang="x-none" sz="1400" dirty="0" smtClean="0"/>
              <a:t>מ"ג </a:t>
            </a:r>
            <a:r>
              <a:rPr lang="x-none" sz="1400" dirty="0"/>
              <a:t>נתרן ביממה </a:t>
            </a:r>
            <a:r>
              <a:rPr lang="he-IL" sz="1400" dirty="0" smtClean="0"/>
              <a:t>(</a:t>
            </a:r>
            <a:r>
              <a:rPr lang="x-none" sz="1400" b="1" dirty="0" smtClean="0"/>
              <a:t>פחות </a:t>
            </a:r>
            <a:r>
              <a:rPr lang="x-none" sz="1400" b="1" dirty="0"/>
              <a:t>מחצי כפית </a:t>
            </a:r>
            <a:r>
              <a:rPr lang="x-none" sz="1400" b="1" dirty="0" smtClean="0"/>
              <a:t>מלח</a:t>
            </a:r>
            <a:r>
              <a:rPr lang="he-IL" sz="1400" dirty="0" smtClean="0"/>
              <a:t>)</a:t>
            </a:r>
            <a:endParaRPr sz="800" dirty="0">
              <a:solidFill>
                <a:srgbClr val="050505"/>
              </a:solidFill>
            </a:endParaRPr>
          </a:p>
          <a:p>
            <a:pPr marL="0" marR="0" lvl="0" indent="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rtl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58" y="2334867"/>
            <a:ext cx="1157483" cy="242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3353400" y="4273065"/>
            <a:ext cx="2437200" cy="6450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solidFill>
                  <a:srgbClr val="F05423"/>
                </a:solidFill>
              </a:rPr>
              <a:t>שימו לב</a:t>
            </a:r>
            <a:r>
              <a:rPr lang="x-none" dirty="0" smtClean="0"/>
              <a:t>:</a:t>
            </a:r>
            <a:r>
              <a:rPr lang="he-IL" dirty="0" smtClean="0"/>
              <a:t> </a:t>
            </a:r>
            <a:r>
              <a:rPr lang="x-none" dirty="0" smtClean="0"/>
              <a:t>אנחנו </a:t>
            </a:r>
            <a:r>
              <a:rPr lang="x-none" dirty="0"/>
              <a:t>זקוקים לנתרן כדי לחיות, ולכן </a:t>
            </a:r>
            <a:r>
              <a:rPr lang="x-none" b="1" dirty="0"/>
              <a:t>אסור לוותר על מלח</a:t>
            </a:r>
            <a:r>
              <a:rPr lang="x-none" dirty="0"/>
              <a:t>.</a:t>
            </a:r>
            <a:endParaRPr dirty="0"/>
          </a:p>
        </p:txBody>
      </p:sp>
      <p:sp>
        <p:nvSpPr>
          <p:cNvPr id="7" name="Google Shape;135;p24"/>
          <p:cNvSpPr txBox="1">
            <a:spLocks noGrp="1"/>
          </p:cNvSpPr>
          <p:nvPr>
            <p:ph type="title"/>
          </p:nvPr>
        </p:nvSpPr>
        <p:spPr>
          <a:xfrm>
            <a:off x="248439" y="15172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והתשובות הנכונות הן...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248439" y="668129"/>
            <a:ext cx="85206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marR="0" lvl="0" indent="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x-none" sz="2000" dirty="0"/>
              <a:t>הכמות של נתרן </a:t>
            </a:r>
            <a:r>
              <a:rPr lang="x-none" sz="2000" dirty="0" smtClean="0"/>
              <a:t>ב</a:t>
            </a:r>
            <a:r>
              <a:rPr lang="he-IL" sz="2000" dirty="0" smtClean="0"/>
              <a:t>-</a:t>
            </a:r>
            <a:r>
              <a:rPr lang="x-none" sz="2000" dirty="0" smtClean="0"/>
              <a:t>100</a:t>
            </a:r>
            <a:r>
              <a:rPr lang="he-IL" sz="2000" dirty="0" smtClean="0"/>
              <a:t> </a:t>
            </a:r>
            <a:r>
              <a:rPr lang="x-none" sz="2000" dirty="0" smtClean="0"/>
              <a:t>גרם </a:t>
            </a:r>
            <a:r>
              <a:rPr lang="x-none" sz="2000" dirty="0"/>
              <a:t>בייגלה עם מלח היא </a:t>
            </a:r>
            <a:r>
              <a:rPr lang="x-none" sz="1800" b="1" dirty="0">
                <a:solidFill>
                  <a:srgbClr val="5C8D3E"/>
                </a:solidFill>
                <a:latin typeface="Arial"/>
                <a:ea typeface="Arial"/>
                <a:cs typeface="Arial"/>
              </a:rPr>
              <a:t>כ</a:t>
            </a:r>
            <a:r>
              <a:rPr lang="he-IL" sz="1800" b="1" dirty="0">
                <a:solidFill>
                  <a:srgbClr val="5C8D3E"/>
                </a:solidFill>
                <a:latin typeface="Arial"/>
                <a:ea typeface="Arial"/>
                <a:cs typeface="Arial"/>
              </a:rPr>
              <a:t>-</a:t>
            </a:r>
            <a:r>
              <a:rPr lang="x-none" sz="1800" b="1" dirty="0">
                <a:solidFill>
                  <a:srgbClr val="5C8D3E"/>
                </a:solidFill>
                <a:latin typeface="Arial"/>
                <a:ea typeface="Arial"/>
                <a:cs typeface="Arial"/>
              </a:rPr>
              <a:t>1200</a:t>
            </a:r>
            <a:r>
              <a:rPr lang="he-IL" sz="1800" b="1" dirty="0">
                <a:solidFill>
                  <a:srgbClr val="5C8D3E"/>
                </a:solidFill>
                <a:latin typeface="Arial"/>
                <a:ea typeface="Arial"/>
                <a:cs typeface="Arial"/>
              </a:rPr>
              <a:t> </a:t>
            </a:r>
            <a:r>
              <a:rPr lang="x-none" sz="1800" b="1" dirty="0" smtClean="0">
                <a:solidFill>
                  <a:srgbClr val="5C8D3E"/>
                </a:solidFill>
                <a:latin typeface="Arial"/>
                <a:ea typeface="Arial"/>
                <a:cs typeface="Arial"/>
              </a:rPr>
              <a:t>מ"ג</a:t>
            </a:r>
            <a:r>
              <a:rPr lang="en-US" sz="1800" b="1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800" b="1" dirty="0">
                <a:solidFill>
                  <a:schemeClr val="dk2"/>
                </a:solidFill>
                <a:latin typeface="Arial"/>
                <a:ea typeface="Arial"/>
                <a:cs typeface="Arial"/>
              </a:rPr>
            </a:br>
            <a:r>
              <a:rPr lang="x-none" sz="2000" dirty="0" smtClean="0"/>
              <a:t>שהיא כ</a:t>
            </a:r>
            <a:r>
              <a:rPr lang="he-IL" sz="2000" dirty="0" smtClean="0"/>
              <a:t>-</a:t>
            </a:r>
            <a:r>
              <a:rPr lang="x-none" sz="2000" dirty="0" smtClean="0"/>
              <a:t> 80%מצריכת </a:t>
            </a:r>
            <a:r>
              <a:rPr lang="x-none" sz="2000" dirty="0"/>
              <a:t>הנתרן המומלצת למבוגר, ומעבר לצריכה המומלצת לילד</a:t>
            </a:r>
            <a:endParaRPr sz="2000" dirty="0"/>
          </a:p>
          <a:p>
            <a:pPr marL="0" marR="0" lvl="0" indent="0" rtl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 dirty="0"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88" y="2335897"/>
            <a:ext cx="3416484" cy="25023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5;p24"/>
          <p:cNvSpPr txBox="1">
            <a:spLocks noGrp="1"/>
          </p:cNvSpPr>
          <p:nvPr>
            <p:ph type="title"/>
          </p:nvPr>
        </p:nvSpPr>
        <p:spPr>
          <a:xfrm>
            <a:off x="248439" y="15172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והתשובות הנכונות הן...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158825" y="1201350"/>
            <a:ext cx="8610214" cy="18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b="1" dirty="0" smtClean="0">
                <a:solidFill>
                  <a:srgbClr val="5C8D3E"/>
                </a:solidFill>
                <a:latin typeface="Arial"/>
                <a:ea typeface="Arial"/>
                <a:cs typeface="Arial"/>
              </a:rPr>
              <a:t>שומן </a:t>
            </a:r>
            <a:r>
              <a:rPr lang="x-none" sz="2000" b="1" dirty="0">
                <a:solidFill>
                  <a:srgbClr val="5C8D3E"/>
                </a:solidFill>
                <a:latin typeface="Arial"/>
                <a:ea typeface="Arial"/>
                <a:cs typeface="Arial"/>
              </a:rPr>
              <a:t>בלתי רווי </a:t>
            </a:r>
            <a:r>
              <a:rPr lang="x-none" sz="1800" dirty="0"/>
              <a:t>הוא השומן שהכי בריא לנו ו</a:t>
            </a:r>
            <a:r>
              <a:rPr lang="x-none" sz="1800" b="1" dirty="0"/>
              <a:t>נחוץ להתנהלות בריאה של הגוף</a:t>
            </a:r>
            <a:endParaRPr sz="1800" b="1" dirty="0"/>
          </a:p>
          <a:p>
            <a:pPr marL="0" marR="0" lvl="0" indent="0" algn="r" rtl="1">
              <a:spcBef>
                <a:spcPts val="1600"/>
              </a:spcBef>
              <a:spcAft>
                <a:spcPts val="0"/>
              </a:spcAft>
              <a:buNone/>
            </a:pPr>
            <a:r>
              <a:rPr lang="x-none" sz="1800" b="1" dirty="0" smtClean="0"/>
              <a:t>שומן </a:t>
            </a:r>
            <a:r>
              <a:rPr lang="x-none" sz="1800" b="1" dirty="0"/>
              <a:t>רווי</a:t>
            </a:r>
            <a:r>
              <a:rPr lang="x-none" sz="1800" dirty="0"/>
              <a:t> עלול לגרום לעלייה ברמות הכולסטרול ה"רע" בדם ולכן מומלץ להגביל את השימוש בו</a:t>
            </a:r>
            <a:endParaRPr sz="1800" dirty="0"/>
          </a:p>
          <a:p>
            <a:pPr marL="0" marR="0" lvl="0" indent="0" algn="r" rtl="1">
              <a:spcBef>
                <a:spcPts val="1600"/>
              </a:spcBef>
              <a:spcAft>
                <a:spcPts val="0"/>
              </a:spcAft>
              <a:buNone/>
            </a:pPr>
            <a:r>
              <a:rPr lang="x-none" sz="1800" dirty="0"/>
              <a:t>הגוף אינו יודע להפטר מ</a:t>
            </a:r>
            <a:r>
              <a:rPr lang="x-none" sz="1800" b="1" dirty="0"/>
              <a:t>שומן </a:t>
            </a:r>
            <a:r>
              <a:rPr lang="x-none" sz="1800" b="1" dirty="0" smtClean="0"/>
              <a:t>טראנס</a:t>
            </a:r>
            <a:r>
              <a:rPr lang="he-IL" sz="1800" dirty="0" smtClean="0"/>
              <a:t>, </a:t>
            </a:r>
            <a:r>
              <a:rPr lang="x-none" sz="1800" dirty="0" smtClean="0"/>
              <a:t>ששוקע </a:t>
            </a:r>
            <a:r>
              <a:rPr lang="x-none" sz="1800" dirty="0"/>
              <a:t>ברקמות </a:t>
            </a:r>
            <a:r>
              <a:rPr lang="x-none" sz="1800" dirty="0" smtClean="0"/>
              <a:t>הגוף</a:t>
            </a:r>
            <a:r>
              <a:rPr lang="he-IL" sz="1800" dirty="0" smtClean="0"/>
              <a:t> - </a:t>
            </a:r>
            <a:r>
              <a:rPr lang="x-none" sz="1800" dirty="0" smtClean="0"/>
              <a:t>ולכן </a:t>
            </a:r>
            <a:r>
              <a:rPr lang="x-none" sz="1800" dirty="0"/>
              <a:t>מומלץ </a:t>
            </a:r>
            <a:r>
              <a:rPr lang="x-none" sz="1800" b="1" dirty="0"/>
              <a:t>לצמצם שימוש</a:t>
            </a:r>
            <a:r>
              <a:rPr lang="x-none" sz="1800" dirty="0"/>
              <a:t> בו ככל שניתן! </a:t>
            </a:r>
            <a:endParaRPr sz="1800" dirty="0"/>
          </a:p>
          <a:p>
            <a:pPr marL="0" marR="0" lvl="0" indent="0" algn="r" rtl="1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73" name="Google Shape;173;p28"/>
          <p:cNvPicPr preferRelativeResize="0"/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37"/>
          <a:stretch/>
        </p:blipFill>
        <p:spPr>
          <a:xfrm>
            <a:off x="3193447" y="2813476"/>
            <a:ext cx="2333210" cy="233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8"/>
          <p:cNvSpPr txBox="1"/>
          <p:nvPr/>
        </p:nvSpPr>
        <p:spPr>
          <a:xfrm>
            <a:off x="6663751" y="2939888"/>
            <a:ext cx="20640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u="sng" dirty="0">
                <a:solidFill>
                  <a:schemeClr val="hlink"/>
                </a:solidFill>
                <a:hlinkClick r:id="rId4"/>
              </a:rPr>
              <a:t>סרטון הסבר על סוגי השומן</a:t>
            </a:r>
            <a:endParaRPr dirty="0"/>
          </a:p>
        </p:txBody>
      </p:sp>
      <p:sp>
        <p:nvSpPr>
          <p:cNvPr id="7" name="Google Shape;135;p24"/>
          <p:cNvSpPr txBox="1">
            <a:spLocks noGrp="1"/>
          </p:cNvSpPr>
          <p:nvPr>
            <p:ph type="title"/>
          </p:nvPr>
        </p:nvSpPr>
        <p:spPr>
          <a:xfrm>
            <a:off x="248439" y="15172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והתשובות הנכונות הן...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248439" y="1184919"/>
            <a:ext cx="8520600" cy="3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b="1" dirty="0">
                <a:solidFill>
                  <a:srgbClr val="5C8D3E"/>
                </a:solidFill>
                <a:latin typeface="Arial"/>
                <a:ea typeface="Arial"/>
                <a:cs typeface="Arial"/>
              </a:rPr>
              <a:t>סיבים תזונתיים אינם ניתנים לעיכול, אך מועילים למערכת העיכול ונותנים לנו תחושת שובע</a:t>
            </a:r>
            <a:endParaRPr sz="2000" b="1" dirty="0">
              <a:solidFill>
                <a:srgbClr val="5C8D3E"/>
              </a:solidFill>
              <a:latin typeface="Arial"/>
              <a:ea typeface="Arial"/>
              <a:cs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x-none" dirty="0"/>
              <a:t>ניתן למצוא סיבים תזונתיים באופן טבעי בדגנים מלאים, ירקות ופירות.</a:t>
            </a:r>
            <a:endParaRPr dirty="0"/>
          </a:p>
        </p:txBody>
      </p:sp>
      <p:sp>
        <p:nvSpPr>
          <p:cNvPr id="6" name="Google Shape;135;p24"/>
          <p:cNvSpPr txBox="1">
            <a:spLocks noGrp="1"/>
          </p:cNvSpPr>
          <p:nvPr>
            <p:ph type="title"/>
          </p:nvPr>
        </p:nvSpPr>
        <p:spPr>
          <a:xfrm>
            <a:off x="248439" y="15172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והתשובות הנכונות הן...</a:t>
            </a:r>
            <a:endParaRPr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207" flipH="1">
            <a:off x="2140115" y="2691443"/>
            <a:ext cx="3951790" cy="2572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898525" y="121377"/>
            <a:ext cx="7886700" cy="994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נבדוק את טבלת הערכים התזונתיים</a:t>
            </a:r>
            <a:endParaRPr dirty="0"/>
          </a:p>
        </p:txBody>
      </p:sp>
      <p:sp>
        <p:nvSpPr>
          <p:cNvPr id="187" name="Google Shape;187;p30"/>
          <p:cNvSpPr txBox="1">
            <a:spLocks noGrp="1"/>
          </p:cNvSpPr>
          <p:nvPr>
            <p:ph type="body" idx="4294967295"/>
          </p:nvPr>
        </p:nvSpPr>
        <p:spPr>
          <a:xfrm>
            <a:off x="539750" y="1215606"/>
            <a:ext cx="8245475" cy="3100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/>
              <a:t>מהי כמות הסוכר </a:t>
            </a:r>
            <a:r>
              <a:rPr lang="he-IL" sz="1800" dirty="0" smtClean="0"/>
              <a:t>(</a:t>
            </a:r>
            <a:r>
              <a:rPr lang="x-none" sz="1800" dirty="0" smtClean="0"/>
              <a:t>בכפיות</a:t>
            </a:r>
            <a:r>
              <a:rPr lang="he-IL" sz="1800" dirty="0" smtClean="0"/>
              <a:t>),</a:t>
            </a:r>
            <a:r>
              <a:rPr lang="x-none" sz="1800" dirty="0" smtClean="0"/>
              <a:t> </a:t>
            </a:r>
            <a:r>
              <a:rPr lang="x-none" sz="1800" dirty="0"/>
              <a:t>מהי כמות הנתרן מתוך ההמלצה היומית </a:t>
            </a:r>
            <a:r>
              <a:rPr lang="x-none" sz="1800" dirty="0" smtClean="0"/>
              <a:t>של1500 </a:t>
            </a:r>
            <a:r>
              <a:rPr lang="x-none" sz="1800" dirty="0"/>
              <a:t>מ"ג?</a:t>
            </a:r>
            <a:endParaRPr sz="1800" dirty="0"/>
          </a:p>
          <a:p>
            <a:pPr marL="0" lvl="0" indent="0" rtl="1">
              <a:spcBef>
                <a:spcPts val="1600"/>
              </a:spcBef>
              <a:spcAft>
                <a:spcPts val="0"/>
              </a:spcAft>
              <a:buNone/>
            </a:pPr>
            <a:r>
              <a:rPr lang="x-none" sz="1800" dirty="0"/>
              <a:t>האם יש שומן רווי במוצר? האם יש סיבים תזונתיים?</a:t>
            </a:r>
            <a:endParaRPr sz="1800" dirty="0"/>
          </a:p>
          <a:p>
            <a:pPr marL="0" lvl="0" indent="0" rtl="1"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body" idx="4294967295"/>
          </p:nvPr>
        </p:nvSpPr>
        <p:spPr>
          <a:xfrm>
            <a:off x="2256692" y="1187210"/>
            <a:ext cx="6506548" cy="3157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1600"/>
              </a:spcAft>
              <a:buNone/>
            </a:pPr>
            <a:r>
              <a:rPr lang="x-none" dirty="0"/>
              <a:t>האם לדעתכם אכן המוצר עומד בהצהרות שעל האריזה או האם ההצהרות מטעות?</a:t>
            </a:r>
            <a:endParaRPr dirty="0"/>
          </a:p>
        </p:txBody>
      </p:sp>
      <p:sp>
        <p:nvSpPr>
          <p:cNvPr id="5" name="Google Shape;186;p30"/>
          <p:cNvSpPr txBox="1">
            <a:spLocks noGrp="1"/>
          </p:cNvSpPr>
          <p:nvPr>
            <p:ph type="title"/>
          </p:nvPr>
        </p:nvSpPr>
        <p:spPr>
          <a:xfrm>
            <a:off x="898525" y="121377"/>
            <a:ext cx="7886700" cy="994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נבדוק את טבלת הערכים התזונתיים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/>
          <p:nvPr/>
        </p:nvSpPr>
        <p:spPr>
          <a:xfrm>
            <a:off x="720439" y="2297235"/>
            <a:ext cx="7565100" cy="136611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1">
            <a:noAutofit/>
          </a:bodyPr>
          <a:lstStyle/>
          <a:p>
            <a:pPr marL="457200" marR="682226" lvl="0" algn="just" rtl="1">
              <a:spcBef>
                <a:spcPts val="1600"/>
              </a:spcBef>
            </a:pPr>
            <a:r>
              <a:rPr lang="he-IL" sz="1600" dirty="0" smtClean="0"/>
              <a:t>"</a:t>
            </a:r>
            <a:r>
              <a:rPr lang="he-IL" sz="1600" dirty="0">
                <a:latin typeface="David"/>
                <a:ea typeface="David"/>
                <a:cs typeface="David"/>
                <a:sym typeface="David"/>
              </a:rPr>
              <a:t>לקחנו מבחר מוצרים ידועים המשווקים באופן ספציפי כאופציה בריאה יותר ועיצבנו מחדש את התוויות שלהם כך שייצגו כמה מהתכונות </a:t>
            </a:r>
            <a:r>
              <a:rPr lang="he-IL" sz="1600" b="1" dirty="0">
                <a:latin typeface="David"/>
                <a:ea typeface="David"/>
                <a:cs typeface="David"/>
                <a:sym typeface="David"/>
              </a:rPr>
              <a:t>הפחות רצויות</a:t>
            </a:r>
            <a:r>
              <a:rPr lang="he-IL" sz="1600" dirty="0">
                <a:latin typeface="David"/>
                <a:ea typeface="David"/>
                <a:cs typeface="David"/>
                <a:sym typeface="David"/>
              </a:rPr>
              <a:t> שלהם, כמו למשל תכולת סוכר. לתכונות הלא רצויות האלה יכולה להיות השפעה עצומה על הבריאות ועל רווחת היום-יום שלנו. עלינו לומר, היינו המומים מכמה מהממצאים</a:t>
            </a:r>
            <a:r>
              <a:rPr lang="he-IL" sz="1600" dirty="0" smtClean="0">
                <a:latin typeface="David"/>
                <a:ea typeface="David"/>
                <a:cs typeface="David"/>
                <a:sym typeface="David"/>
              </a:rPr>
              <a:t>!"</a:t>
            </a:r>
          </a:p>
        </p:txBody>
      </p:sp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242689" y="1514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איך מתקנים?</a:t>
            </a:r>
            <a:endParaRPr dirty="0"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242689" y="1206749"/>
            <a:ext cx="8520600" cy="9913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איך אתם הייתם משנים את האריזות כך שהצרכנים יידעו מה קורה שם באמת?</a:t>
            </a:r>
            <a:endParaRPr dirty="0"/>
          </a:p>
          <a:p>
            <a:pPr marL="0" lvl="0" indent="0" algn="r" rtl="1">
              <a:spcBef>
                <a:spcPts val="1600"/>
              </a:spcBef>
              <a:spcAft>
                <a:spcPts val="0"/>
              </a:spcAft>
              <a:buNone/>
            </a:pPr>
            <a:r>
              <a:rPr lang="x-none" dirty="0"/>
              <a:t>להלן כמה דוגמאות מתוך כתבה באינטרנט שמציינת</a:t>
            </a:r>
            <a:r>
              <a:rPr lang="x-none" dirty="0" smtClean="0"/>
              <a:t>: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3"/>
          <p:cNvPicPr preferRelativeResize="0"/>
          <p:nvPr/>
        </p:nvPicPr>
        <p:blipFill rotWithShape="1">
          <a:blip r:embed="rId3">
            <a:clrChange>
              <a:clrFrom>
                <a:srgbClr val="FFFAF4"/>
              </a:clrFrom>
              <a:clrTo>
                <a:srgbClr val="FFFAF4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5" t="18898" r="14920" b="5706"/>
          <a:stretch/>
        </p:blipFill>
        <p:spPr>
          <a:xfrm>
            <a:off x="4006864" y="1186200"/>
            <a:ext cx="2854713" cy="307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3">
            <a:hlinkClick r:id="rId4"/>
          </p:cNvPr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94" y="3219450"/>
            <a:ext cx="194310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3"/>
          <p:cNvSpPr txBox="1"/>
          <p:nvPr/>
        </p:nvSpPr>
        <p:spPr>
          <a:xfrm>
            <a:off x="4760893" y="1186200"/>
            <a:ext cx="4002396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 smtClean="0"/>
              <a:t>למשל</a:t>
            </a:r>
            <a:r>
              <a:rPr lang="he-IL" sz="1800" dirty="0" smtClean="0"/>
              <a:t>, </a:t>
            </a:r>
            <a:r>
              <a:rPr lang="x-none" sz="1800" dirty="0" smtClean="0"/>
              <a:t>משקה </a:t>
            </a:r>
            <a:r>
              <a:rPr lang="x-none" sz="1800" dirty="0"/>
              <a:t>יוגורט </a:t>
            </a:r>
            <a:endParaRPr lang="he-IL" sz="1800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8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800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8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800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8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800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8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800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8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800" dirty="0" smtClean="0"/>
          </a:p>
        </p:txBody>
      </p:sp>
      <p:sp>
        <p:nvSpPr>
          <p:cNvPr id="7" name="Google Shape;205;p32"/>
          <p:cNvSpPr txBox="1">
            <a:spLocks noGrp="1"/>
          </p:cNvSpPr>
          <p:nvPr>
            <p:ph type="title"/>
          </p:nvPr>
        </p:nvSpPr>
        <p:spPr>
          <a:xfrm>
            <a:off x="242689" y="1514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איך מתקנים?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3338789" y="4725057"/>
            <a:ext cx="2412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he-IL" sz="1800" dirty="0" smtClean="0"/>
              <a:t>לדוגמאות נוספות ב</a:t>
            </a:r>
            <a:r>
              <a:rPr lang="he-IL" sz="1800" dirty="0" smtClean="0">
                <a:hlinkClick r:id="rId4"/>
              </a:rPr>
              <a:t>כתבה</a:t>
            </a:r>
            <a:endParaRPr lang="he-I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861698" y="132879"/>
            <a:ext cx="7886700" cy="994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סיכום ביניים</a:t>
            </a:r>
            <a:endParaRPr dirty="0"/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4294967295"/>
          </p:nvPr>
        </p:nvSpPr>
        <p:spPr>
          <a:xfrm>
            <a:off x="311150" y="1593010"/>
            <a:ext cx="8521700" cy="29932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מה המסר?</a:t>
            </a:r>
            <a:endParaRPr dirty="0"/>
          </a:p>
          <a:p>
            <a:pPr marL="0" lvl="0" indent="0" algn="ctr" rtl="1">
              <a:spcBef>
                <a:spcPts val="1600"/>
              </a:spcBef>
              <a:spcAft>
                <a:spcPts val="0"/>
              </a:spcAft>
              <a:buNone/>
            </a:pPr>
            <a:r>
              <a:rPr lang="x-none" dirty="0"/>
              <a:t>מה ההטעיה?</a:t>
            </a:r>
            <a:endParaRPr dirty="0"/>
          </a:p>
          <a:p>
            <a:pPr marL="0" lvl="0" indent="0" algn="ctr" rtl="1">
              <a:spcBef>
                <a:spcPts val="1600"/>
              </a:spcBef>
              <a:spcAft>
                <a:spcPts val="1600"/>
              </a:spcAft>
              <a:buNone/>
            </a:pPr>
            <a:r>
              <a:rPr lang="x-none" dirty="0"/>
              <a:t>איך נתקן?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236938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אריזה "מתוקנת"</a:t>
            </a:r>
            <a:endParaRPr dirty="0"/>
          </a:p>
        </p:txBody>
      </p:sp>
      <p:sp>
        <p:nvSpPr>
          <p:cNvPr id="229" name="Google Shape;229;p35"/>
          <p:cNvSpPr txBox="1">
            <a:spLocks noGrp="1"/>
          </p:cNvSpPr>
          <p:nvPr>
            <p:ph type="body" idx="1"/>
          </p:nvPr>
        </p:nvSpPr>
        <p:spPr>
          <a:xfrm>
            <a:off x="311700" y="1184694"/>
            <a:ext cx="8445838" cy="3577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/>
              <a:t>איך אתם הייתם משנים את האריזות כך שהצרכנים יידעו מה קורה שם באמת?</a:t>
            </a:r>
            <a:endParaRPr sz="1800" dirty="0"/>
          </a:p>
          <a:p>
            <a:pPr marL="0" lvl="0" indent="0" algn="r" rtl="1">
              <a:spcBef>
                <a:spcPts val="1600"/>
              </a:spcBef>
              <a:spcAft>
                <a:spcPts val="0"/>
              </a:spcAft>
              <a:buNone/>
            </a:pPr>
            <a:r>
              <a:rPr lang="x-none" sz="1800" dirty="0"/>
              <a:t>תארו לעצמכם שאתם פעילים נגד הטעיית </a:t>
            </a:r>
            <a:r>
              <a:rPr lang="x-none" sz="1800" dirty="0" smtClean="0"/>
              <a:t>הציבור</a:t>
            </a:r>
            <a:r>
              <a:rPr lang="he-IL" sz="1800" dirty="0" smtClean="0"/>
              <a:t>, </a:t>
            </a:r>
            <a:r>
              <a:rPr lang="x-none" sz="1800" dirty="0" smtClean="0"/>
              <a:t>ומתכננים </a:t>
            </a:r>
            <a:r>
              <a:rPr lang="x-none" sz="1800" dirty="0"/>
              <a:t>להדביק מדבקות מידע על אריזות </a:t>
            </a:r>
            <a:r>
              <a:rPr lang="x-none" sz="1800" dirty="0" smtClean="0"/>
              <a:t>בסופר</a:t>
            </a:r>
            <a:r>
              <a:rPr lang="he-IL" sz="1800" dirty="0" smtClean="0"/>
              <a:t>. </a:t>
            </a:r>
            <a:r>
              <a:rPr lang="he-IL" sz="1400" dirty="0" smtClean="0">
                <a:solidFill>
                  <a:srgbClr val="F05423"/>
                </a:solidFill>
              </a:rPr>
              <a:t>(</a:t>
            </a:r>
            <a:r>
              <a:rPr lang="x-none" sz="1400" dirty="0" smtClean="0">
                <a:solidFill>
                  <a:srgbClr val="F05423"/>
                </a:solidFill>
              </a:rPr>
              <a:t>אין </a:t>
            </a:r>
            <a:r>
              <a:rPr lang="x-none" sz="1400" dirty="0">
                <a:solidFill>
                  <a:srgbClr val="F05423"/>
                </a:solidFill>
              </a:rPr>
              <a:t>בפעילות זאת קריאה לצאת לפעולות לא </a:t>
            </a:r>
            <a:r>
              <a:rPr lang="x-none" sz="1400" dirty="0" smtClean="0">
                <a:solidFill>
                  <a:srgbClr val="F05423"/>
                </a:solidFill>
              </a:rPr>
              <a:t>חוקיות</a:t>
            </a:r>
            <a:r>
              <a:rPr lang="he-IL" sz="1400" dirty="0" smtClean="0">
                <a:solidFill>
                  <a:srgbClr val="F05423"/>
                </a:solidFill>
              </a:rPr>
              <a:t>)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he-IL" sz="1800" dirty="0" smtClean="0"/>
              <a:t>מה </a:t>
            </a:r>
            <a:r>
              <a:rPr lang="he-IL" sz="1800" dirty="0"/>
              <a:t>עושים</a:t>
            </a:r>
            <a:r>
              <a:rPr lang="he-IL" sz="1800" dirty="0" smtClean="0"/>
              <a:t>? יש לכם כחצי שעה:</a:t>
            </a:r>
            <a:endParaRPr lang="he-IL" sz="1800" dirty="0"/>
          </a:p>
          <a:p>
            <a:pPr marL="342900" indent="-228600">
              <a:lnSpc>
                <a:spcPct val="150000"/>
              </a:lnSpc>
              <a:buFont typeface="+mj-lt"/>
              <a:buAutoNum type="arabicPeriod"/>
            </a:pPr>
            <a:r>
              <a:rPr lang="x-none" sz="1400" dirty="0" smtClean="0">
                <a:solidFill>
                  <a:srgbClr val="3C4043"/>
                </a:solidFill>
                <a:highlight>
                  <a:srgbClr val="FFFFFF"/>
                </a:highlight>
              </a:rPr>
              <a:t>בחרו </a:t>
            </a:r>
            <a:r>
              <a:rPr lang="x-none" sz="1400" dirty="0">
                <a:solidFill>
                  <a:srgbClr val="3C4043"/>
                </a:solidFill>
                <a:highlight>
                  <a:srgbClr val="FFFFFF"/>
                </a:highlight>
              </a:rPr>
              <a:t>אריזה </a:t>
            </a:r>
            <a:endParaRPr sz="1400" dirty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342900" lvl="0" indent="-228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x-none" sz="1400" dirty="0">
                <a:solidFill>
                  <a:srgbClr val="3C4043"/>
                </a:solidFill>
                <a:highlight>
                  <a:srgbClr val="FFFFFF"/>
                </a:highlight>
              </a:rPr>
              <a:t>בדקו מהן ההצהרות על האריזה</a:t>
            </a:r>
            <a:endParaRPr sz="1400" dirty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342900" lvl="0" indent="-228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x-none" sz="1400" dirty="0">
                <a:solidFill>
                  <a:srgbClr val="3C4043"/>
                </a:solidFill>
                <a:highlight>
                  <a:srgbClr val="FFFFFF"/>
                </a:highlight>
              </a:rPr>
              <a:t>קראו את רשימת </a:t>
            </a:r>
            <a:r>
              <a:rPr lang="x-none" sz="1400" dirty="0" smtClean="0">
                <a:solidFill>
                  <a:srgbClr val="3C4043"/>
                </a:solidFill>
                <a:highlight>
                  <a:srgbClr val="FFFFFF"/>
                </a:highlight>
              </a:rPr>
              <a:t>המרכיבים</a:t>
            </a:r>
            <a:r>
              <a:rPr lang="he-IL" sz="1400" dirty="0" smtClean="0">
                <a:solidFill>
                  <a:srgbClr val="3C4043"/>
                </a:solidFill>
                <a:highlight>
                  <a:srgbClr val="FFFFFF"/>
                </a:highlight>
              </a:rPr>
              <a:t>, </a:t>
            </a:r>
            <a:r>
              <a:rPr lang="x-none" sz="1400" dirty="0" smtClean="0">
                <a:solidFill>
                  <a:srgbClr val="3C4043"/>
                </a:solidFill>
                <a:highlight>
                  <a:srgbClr val="FFFFFF"/>
                </a:highlight>
              </a:rPr>
              <a:t>ואת </a:t>
            </a:r>
            <a:r>
              <a:rPr lang="x-none" sz="1400" dirty="0">
                <a:solidFill>
                  <a:srgbClr val="3C4043"/>
                </a:solidFill>
                <a:highlight>
                  <a:srgbClr val="FFFFFF"/>
                </a:highlight>
              </a:rPr>
              <a:t>טבלת הערכים התזונתיים</a:t>
            </a:r>
            <a:endParaRPr sz="1400" dirty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342900" lvl="0" indent="-228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x-none" sz="1400" dirty="0">
                <a:solidFill>
                  <a:srgbClr val="3C4043"/>
                </a:solidFill>
                <a:highlight>
                  <a:srgbClr val="FFFFFF"/>
                </a:highlight>
              </a:rPr>
              <a:t> נסחו טקסט קצר שלדעתכם אמור להופיע על גבי האריזה כדי שיועבר מידע אמיתי ולא </a:t>
            </a:r>
            <a:r>
              <a:rPr lang="x-none" sz="1400" dirty="0" smtClean="0">
                <a:solidFill>
                  <a:srgbClr val="3C4043"/>
                </a:solidFill>
                <a:highlight>
                  <a:srgbClr val="FFFFFF"/>
                </a:highlight>
              </a:rPr>
              <a:t>שיווקי</a:t>
            </a:r>
            <a:endParaRPr lang="he-IL" sz="1400" dirty="0" smtClean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114300" lvl="0" indent="0">
              <a:lnSpc>
                <a:spcPct val="150000"/>
              </a:lnSpc>
              <a:buNone/>
            </a:pPr>
            <a:endParaRPr sz="2400" dirty="0"/>
          </a:p>
        </p:txBody>
      </p:sp>
      <p:sp>
        <p:nvSpPr>
          <p:cNvPr id="4" name="Rectangle 3"/>
          <p:cNvSpPr/>
          <p:nvPr/>
        </p:nvSpPr>
        <p:spPr>
          <a:xfrm>
            <a:off x="1355801" y="4577833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800" dirty="0" smtClean="0"/>
              <a:t>ולפירוט...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179815"/>
            <a:ext cx="84412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איך יודעים שזה בריא?</a:t>
            </a:r>
            <a:endParaRPr dirty="0"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478673"/>
            <a:ext cx="4992917" cy="3281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x-none" sz="1800" dirty="0"/>
              <a:t>בחרו אריזה מתוך האריזות שהבאתם או אחת מהאריזות שראינו כאן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4572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x-none" sz="1400" dirty="0">
                <a:solidFill>
                  <a:srgbClr val="3C4043"/>
                </a:solidFill>
                <a:highlight>
                  <a:srgbClr val="FFFFFF"/>
                </a:highlight>
              </a:rPr>
              <a:t>בדקו מהן ההצהרות על האריזה </a:t>
            </a:r>
            <a:endParaRPr sz="1400" dirty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4572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x-none" sz="1400" dirty="0">
                <a:solidFill>
                  <a:srgbClr val="3C4043"/>
                </a:solidFill>
                <a:highlight>
                  <a:srgbClr val="FFFFFF"/>
                </a:highlight>
              </a:rPr>
              <a:t>קראו את רשימת </a:t>
            </a:r>
            <a:r>
              <a:rPr lang="x-none" sz="1400" dirty="0" smtClean="0">
                <a:solidFill>
                  <a:srgbClr val="3C4043"/>
                </a:solidFill>
                <a:highlight>
                  <a:srgbClr val="FFFFFF"/>
                </a:highlight>
              </a:rPr>
              <a:t>המרכיבים</a:t>
            </a:r>
            <a:r>
              <a:rPr lang="he-IL" sz="1400" dirty="0" smtClean="0">
                <a:solidFill>
                  <a:srgbClr val="3C4043"/>
                </a:solidFill>
                <a:highlight>
                  <a:srgbClr val="FFFFFF"/>
                </a:highlight>
              </a:rPr>
              <a:t>, ו</a:t>
            </a:r>
            <a:r>
              <a:rPr lang="x-none" sz="1400" dirty="0" smtClean="0">
                <a:solidFill>
                  <a:srgbClr val="3C4043"/>
                </a:solidFill>
                <a:highlight>
                  <a:srgbClr val="FFFFFF"/>
                </a:highlight>
              </a:rPr>
              <a:t>את </a:t>
            </a:r>
            <a:r>
              <a:rPr lang="x-none" sz="1400" dirty="0">
                <a:solidFill>
                  <a:srgbClr val="3C4043"/>
                </a:solidFill>
                <a:highlight>
                  <a:srgbClr val="FFFFFF"/>
                </a:highlight>
              </a:rPr>
              <a:t>טבלת הערכים התזונתיים</a:t>
            </a:r>
            <a:endParaRPr sz="1400" dirty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4572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x-none" sz="1400" dirty="0">
                <a:solidFill>
                  <a:srgbClr val="3C4043"/>
                </a:solidFill>
                <a:highlight>
                  <a:srgbClr val="FFFFFF"/>
                </a:highlight>
              </a:rPr>
              <a:t> נסחו טקסט קצר שלדעתכם אמור להופיע על גבי האריזה כדי שיועבר מידע אמיתי ולא </a:t>
            </a:r>
            <a:r>
              <a:rPr lang="x-none" sz="1400" dirty="0" smtClean="0">
                <a:solidFill>
                  <a:srgbClr val="3C4043"/>
                </a:solidFill>
                <a:highlight>
                  <a:srgbClr val="FFFFFF"/>
                </a:highlight>
              </a:rPr>
              <a:t>שיווקי</a:t>
            </a:r>
            <a:r>
              <a:rPr lang="he-IL" sz="1400" dirty="0" smtClean="0">
                <a:solidFill>
                  <a:srgbClr val="3C4043"/>
                </a:solidFill>
                <a:highlight>
                  <a:srgbClr val="FFFFFF"/>
                </a:highlight>
              </a:rPr>
              <a:t>.</a:t>
            </a:r>
            <a:endParaRPr sz="1400"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  <p:sp>
        <p:nvSpPr>
          <p:cNvPr id="5" name="Google Shape;228;p35"/>
          <p:cNvSpPr txBox="1">
            <a:spLocks noGrp="1"/>
          </p:cNvSpPr>
          <p:nvPr>
            <p:ph type="title"/>
          </p:nvPr>
        </p:nvSpPr>
        <p:spPr>
          <a:xfrm>
            <a:off x="236938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אריזה "מתוקנת"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>
            <a:spLocks noGrp="1"/>
          </p:cNvSpPr>
          <p:nvPr>
            <p:ph type="body" idx="1"/>
          </p:nvPr>
        </p:nvSpPr>
        <p:spPr>
          <a:xfrm>
            <a:off x="318600" y="11620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x-none" sz="1400" dirty="0">
                <a:solidFill>
                  <a:srgbClr val="3C4043"/>
                </a:solidFill>
                <a:highlight>
                  <a:srgbClr val="FFFFFF"/>
                </a:highlight>
              </a:rPr>
              <a:t>בחרו אריזה</a:t>
            </a:r>
            <a:r>
              <a:rPr lang="x-none" sz="1400" dirty="0"/>
              <a:t> </a:t>
            </a:r>
            <a:endParaRPr sz="1400" dirty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x-none" sz="1800" dirty="0"/>
              <a:t>בדקו מהן ההצהרות על </a:t>
            </a:r>
            <a:r>
              <a:rPr lang="x-none" sz="1800" dirty="0" smtClean="0"/>
              <a:t>האריזה</a:t>
            </a:r>
            <a:r>
              <a:rPr lang="he-IL" sz="1800" dirty="0" smtClean="0"/>
              <a:t>: </a:t>
            </a:r>
            <a:r>
              <a:rPr lang="x-none" sz="1800" dirty="0" smtClean="0"/>
              <a:t>שם האריזה</a:t>
            </a:r>
            <a:r>
              <a:rPr lang="he-IL" sz="1800" dirty="0" smtClean="0"/>
              <a:t>, </a:t>
            </a:r>
            <a:r>
              <a:rPr lang="x-none" sz="1800" dirty="0" smtClean="0"/>
              <a:t>הצהרות בריאות</a:t>
            </a:r>
            <a:r>
              <a:rPr lang="he-IL" sz="1800" dirty="0" smtClean="0"/>
              <a:t>, </a:t>
            </a:r>
            <a:r>
              <a:rPr lang="x-none" sz="1800" dirty="0" smtClean="0"/>
              <a:t>הצהרות </a:t>
            </a:r>
            <a:r>
              <a:rPr lang="x-none" sz="1800" dirty="0"/>
              <a:t>על רכיבים </a:t>
            </a:r>
            <a:r>
              <a:rPr lang="x-none" sz="1800" dirty="0" smtClean="0"/>
              <a:t>בריאים</a:t>
            </a:r>
            <a:r>
              <a:rPr lang="he-IL" sz="1800" dirty="0" smtClean="0"/>
              <a:t>. </a:t>
            </a:r>
            <a:r>
              <a:rPr lang="x-none" sz="1800" dirty="0" smtClean="0"/>
              <a:t>מה </a:t>
            </a:r>
            <a:r>
              <a:rPr lang="x-none" sz="1800" dirty="0"/>
              <a:t>הציורים על האריזה </a:t>
            </a:r>
            <a:r>
              <a:rPr lang="x-none" sz="1800" dirty="0" smtClean="0"/>
              <a:t>רומזי</a:t>
            </a:r>
            <a:r>
              <a:rPr lang="he-IL" sz="1800" dirty="0" smtClean="0"/>
              <a:t>ם?</a:t>
            </a:r>
            <a:endParaRPr sz="1800" dirty="0"/>
          </a:p>
          <a:p>
            <a:pPr marL="4572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x-none" sz="1400" dirty="0">
                <a:solidFill>
                  <a:srgbClr val="3C4043"/>
                </a:solidFill>
                <a:highlight>
                  <a:srgbClr val="FFFFFF"/>
                </a:highlight>
              </a:rPr>
              <a:t>קראו את רשימת המרכיבים, ואת טבלת הערכים התזונתיים</a:t>
            </a:r>
            <a:endParaRPr sz="1400" dirty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4572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x-none" sz="1400" dirty="0">
                <a:solidFill>
                  <a:srgbClr val="3C4043"/>
                </a:solidFill>
                <a:highlight>
                  <a:srgbClr val="FFFFFF"/>
                </a:highlight>
              </a:rPr>
              <a:t> נסחו טקסט קצר שלדעתכם אמור להופיע על גבי האריזה כדי שיועבר מידע אמיתי ולא </a:t>
            </a:r>
            <a:r>
              <a:rPr lang="x-none" sz="1400" dirty="0" smtClean="0">
                <a:solidFill>
                  <a:srgbClr val="3C4043"/>
                </a:solidFill>
                <a:highlight>
                  <a:srgbClr val="FFFFFF"/>
                </a:highlight>
              </a:rPr>
              <a:t>שיווקי</a:t>
            </a:r>
            <a:r>
              <a:rPr lang="he-IL" sz="1400" dirty="0" smtClean="0">
                <a:solidFill>
                  <a:srgbClr val="3C4043"/>
                </a:solidFill>
                <a:highlight>
                  <a:srgbClr val="FFFFFF"/>
                </a:highlight>
              </a:rPr>
              <a:t>.</a:t>
            </a:r>
            <a:endParaRPr sz="1400"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  <p:sp>
        <p:nvSpPr>
          <p:cNvPr id="5" name="Google Shape;228;p35"/>
          <p:cNvSpPr txBox="1">
            <a:spLocks noGrp="1"/>
          </p:cNvSpPr>
          <p:nvPr>
            <p:ph type="title"/>
          </p:nvPr>
        </p:nvSpPr>
        <p:spPr>
          <a:xfrm>
            <a:off x="236938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אריזה "מתוקנת"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1;p37"/>
          <p:cNvSpPr txBox="1">
            <a:spLocks noGrp="1"/>
          </p:cNvSpPr>
          <p:nvPr>
            <p:ph type="body" idx="1"/>
          </p:nvPr>
        </p:nvSpPr>
        <p:spPr>
          <a:xfrm>
            <a:off x="318600" y="11620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x-none" sz="1400" dirty="0">
                <a:solidFill>
                  <a:srgbClr val="3C4043"/>
                </a:solidFill>
                <a:highlight>
                  <a:srgbClr val="FFFFFF"/>
                </a:highlight>
              </a:rPr>
              <a:t>בחרו אריזה</a:t>
            </a:r>
            <a:r>
              <a:rPr lang="x-none" sz="1400" dirty="0"/>
              <a:t> </a:t>
            </a:r>
            <a:endParaRPr sz="1400" dirty="0" smtClean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lvl="0">
              <a:lnSpc>
                <a:spcPct val="200000"/>
              </a:lnSpc>
              <a:buAutoNum type="arabicPeriod"/>
            </a:pPr>
            <a:r>
              <a:rPr lang="he-IL" sz="1400" dirty="0" smtClean="0">
                <a:solidFill>
                  <a:srgbClr val="3C4043"/>
                </a:solidFill>
                <a:highlight>
                  <a:srgbClr val="FFFFFF"/>
                </a:highlight>
              </a:rPr>
              <a:t>בדקו </a:t>
            </a:r>
            <a:r>
              <a:rPr lang="he-IL" sz="1400" dirty="0">
                <a:solidFill>
                  <a:srgbClr val="3C4043"/>
                </a:solidFill>
                <a:highlight>
                  <a:srgbClr val="FFFFFF"/>
                </a:highlight>
              </a:rPr>
              <a:t>מהן ההצהרות על האריזה</a:t>
            </a:r>
          </a:p>
          <a:p>
            <a:pPr lvl="0">
              <a:buAutoNum type="arabicPeriod"/>
            </a:pPr>
            <a:r>
              <a:rPr lang="he-IL" sz="1800" dirty="0"/>
              <a:t>קראו את רשימת המרכיבים, ואת טבלת הערכים התזונתיים - זהו את כמויות הסוכר/שומן רווי/נתרן/סיבים תזונתיים. אם זה רלוונטי, בדקו גם את גודל המנה - האם היא הגיונית/משביעה.</a:t>
            </a:r>
          </a:p>
          <a:p>
            <a:pPr marL="4572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x-none" sz="1050" dirty="0" smtClean="0">
                <a:solidFill>
                  <a:srgbClr val="3C4043"/>
                </a:solidFill>
                <a:highlight>
                  <a:srgbClr val="FFFFFF"/>
                </a:highlight>
              </a:rPr>
              <a:t> </a:t>
            </a:r>
            <a:r>
              <a:rPr lang="x-none" sz="1400" dirty="0">
                <a:solidFill>
                  <a:srgbClr val="3C4043"/>
                </a:solidFill>
                <a:highlight>
                  <a:srgbClr val="FFFFFF"/>
                </a:highlight>
              </a:rPr>
              <a:t>נסחו טקסט קצר שלדעתכם אמור להופיע על גבי האריזה כדי שיועבר מידע אמיתי ולא </a:t>
            </a:r>
            <a:r>
              <a:rPr lang="x-none" sz="1400" dirty="0" smtClean="0">
                <a:solidFill>
                  <a:srgbClr val="3C4043"/>
                </a:solidFill>
                <a:highlight>
                  <a:srgbClr val="FFFFFF"/>
                </a:highlight>
              </a:rPr>
              <a:t>שיווקי</a:t>
            </a:r>
            <a:r>
              <a:rPr lang="he-IL" sz="1400" dirty="0" smtClean="0">
                <a:solidFill>
                  <a:srgbClr val="3C4043"/>
                </a:solidFill>
                <a:highlight>
                  <a:srgbClr val="FFFFFF"/>
                </a:highlight>
              </a:rPr>
              <a:t>.</a:t>
            </a:r>
            <a:endParaRPr sz="1400"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  <p:sp>
        <p:nvSpPr>
          <p:cNvPr id="6" name="Google Shape;228;p35"/>
          <p:cNvSpPr txBox="1">
            <a:spLocks noGrp="1"/>
          </p:cNvSpPr>
          <p:nvPr>
            <p:ph type="title"/>
          </p:nvPr>
        </p:nvSpPr>
        <p:spPr>
          <a:xfrm>
            <a:off x="236938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אריזה "מתוקנת"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41;p37"/>
          <p:cNvSpPr txBox="1">
            <a:spLocks noGrp="1"/>
          </p:cNvSpPr>
          <p:nvPr>
            <p:ph type="body" idx="1"/>
          </p:nvPr>
        </p:nvSpPr>
        <p:spPr>
          <a:xfrm>
            <a:off x="318600" y="11620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x-none" sz="1400" dirty="0">
                <a:solidFill>
                  <a:srgbClr val="3C4043"/>
                </a:solidFill>
                <a:highlight>
                  <a:srgbClr val="FFFFFF"/>
                </a:highlight>
              </a:rPr>
              <a:t>בחרו אריזה</a:t>
            </a:r>
            <a:r>
              <a:rPr lang="x-none" sz="1400" dirty="0"/>
              <a:t> </a:t>
            </a:r>
            <a:endParaRPr sz="1400" dirty="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he-IL" sz="1400" dirty="0">
                <a:solidFill>
                  <a:srgbClr val="3C4043"/>
                </a:solidFill>
                <a:highlight>
                  <a:srgbClr val="FFFFFF"/>
                </a:highlight>
              </a:rPr>
              <a:t>בדקו מהן ההצהרות על האריזה</a:t>
            </a:r>
          </a:p>
          <a:p>
            <a:pPr lvl="0">
              <a:lnSpc>
                <a:spcPct val="200000"/>
              </a:lnSpc>
              <a:buAutoNum type="arabicPeriod"/>
            </a:pPr>
            <a:r>
              <a:rPr lang="he-IL" sz="1400" dirty="0">
                <a:solidFill>
                  <a:srgbClr val="3C4043"/>
                </a:solidFill>
                <a:highlight>
                  <a:srgbClr val="FFFFFF"/>
                </a:highlight>
              </a:rPr>
              <a:t>קראו את רשימת המרכיבים, ואת טבלת הערכים התזונתיים</a:t>
            </a:r>
          </a:p>
          <a:p>
            <a:pPr lvl="0">
              <a:buAutoNum type="arabicPeriod"/>
            </a:pPr>
            <a:r>
              <a:rPr lang="he-IL" sz="1050" dirty="0">
                <a:solidFill>
                  <a:srgbClr val="3C4043"/>
                </a:solidFill>
                <a:highlight>
                  <a:srgbClr val="FFFFFF"/>
                </a:highlight>
              </a:rPr>
              <a:t> </a:t>
            </a:r>
            <a:r>
              <a:rPr lang="he-IL" sz="1800" dirty="0"/>
              <a:t>נסחו</a:t>
            </a:r>
            <a:r>
              <a:rPr lang="he-IL" sz="1800" dirty="0">
                <a:solidFill>
                  <a:srgbClr val="3C4043"/>
                </a:solidFill>
                <a:highlight>
                  <a:srgbClr val="FFFFFF"/>
                </a:highlight>
              </a:rPr>
              <a:t> </a:t>
            </a:r>
            <a:r>
              <a:rPr lang="he-IL" sz="1800" dirty="0"/>
              <a:t>טקסט קצר שלדעתכם אמור להופיע על גבי האריזה כדי שיועבר מידע אמיתי ולא שיווקי. הקפידו שהטקסט יכיל רק עובדות ולא דעות.</a:t>
            </a:r>
          </a:p>
        </p:txBody>
      </p:sp>
      <p:sp>
        <p:nvSpPr>
          <p:cNvPr id="5" name="Google Shape;228;p35"/>
          <p:cNvSpPr txBox="1">
            <a:spLocks noGrp="1"/>
          </p:cNvSpPr>
          <p:nvPr>
            <p:ph type="title"/>
          </p:nvPr>
        </p:nvSpPr>
        <p:spPr>
          <a:xfrm>
            <a:off x="236938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אריזה "מתוקנת"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>
            <a:spLocks noGrp="1"/>
          </p:cNvSpPr>
          <p:nvPr>
            <p:ph type="body" idx="1"/>
          </p:nvPr>
        </p:nvSpPr>
        <p:spPr>
          <a:xfrm>
            <a:off x="236938" y="114097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1600"/>
              </a:spcAft>
              <a:buNone/>
            </a:pPr>
            <a:r>
              <a:rPr lang="he-IL" sz="1800" b="1" dirty="0" smtClean="0"/>
              <a:t>לאחר שסיימתם לחקור ולנסח:</a:t>
            </a:r>
          </a:p>
          <a:p>
            <a:pPr lvl="0" indent="-457200" algn="r" rtl="1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x-none" sz="1800" b="1" dirty="0" smtClean="0"/>
              <a:t>כתבו</a:t>
            </a:r>
            <a:r>
              <a:rPr lang="x-none" sz="1800" dirty="0" smtClean="0"/>
              <a:t> </a:t>
            </a:r>
            <a:r>
              <a:rPr lang="x-none" sz="1800" dirty="0"/>
              <a:t>את </a:t>
            </a:r>
            <a:r>
              <a:rPr lang="he-IL" sz="1800" dirty="0" smtClean="0"/>
              <a:t>הטקסט שניסחתם </a:t>
            </a:r>
            <a:r>
              <a:rPr lang="x-none" sz="1800" dirty="0" smtClean="0"/>
              <a:t>במסמך </a:t>
            </a:r>
            <a:r>
              <a:rPr lang="x-none" sz="1800" dirty="0"/>
              <a:t>גוגל </a:t>
            </a:r>
            <a:r>
              <a:rPr lang="x-none" sz="1800" dirty="0" smtClean="0"/>
              <a:t>דוקס</a:t>
            </a:r>
            <a:r>
              <a:rPr lang="he-IL" sz="1800" dirty="0" smtClean="0"/>
              <a:t>.</a:t>
            </a:r>
          </a:p>
          <a:p>
            <a:pPr lvl="0" indent="-457200" algn="r" rtl="1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x-none" sz="1800" b="1" dirty="0" smtClean="0"/>
              <a:t>הכינו</a:t>
            </a:r>
            <a:r>
              <a:rPr lang="x-none" sz="1800" dirty="0" smtClean="0"/>
              <a:t> </a:t>
            </a:r>
            <a:r>
              <a:rPr lang="x-none" sz="1800" dirty="0"/>
              <a:t>QRCode </a:t>
            </a:r>
            <a:r>
              <a:rPr lang="he-IL" sz="1800" dirty="0" smtClean="0"/>
              <a:t> </a:t>
            </a:r>
            <a:r>
              <a:rPr lang="x-none" sz="1800" dirty="0" smtClean="0"/>
              <a:t>שיכיל </a:t>
            </a:r>
            <a:r>
              <a:rPr lang="x-none" sz="1800" dirty="0"/>
              <a:t>את המידע </a:t>
            </a:r>
            <a:r>
              <a:rPr lang="x-none" sz="1800" dirty="0" smtClean="0"/>
              <a:t>הזה</a:t>
            </a:r>
            <a:r>
              <a:rPr lang="he-IL" sz="1800" dirty="0" smtClean="0"/>
              <a:t>.</a:t>
            </a:r>
          </a:p>
          <a:p>
            <a:pPr lvl="1"/>
            <a:r>
              <a:rPr lang="he-IL" dirty="0" smtClean="0"/>
              <a:t>היעזרו בהסבר וסרטון הדרכה </a:t>
            </a:r>
            <a:r>
              <a:rPr lang="he-IL" dirty="0"/>
              <a:t>בקישור הבא </a:t>
            </a:r>
            <a:r>
              <a:rPr lang="he-IL" dirty="0" smtClean="0"/>
              <a:t>ליצירת </a:t>
            </a:r>
            <a:r>
              <a:rPr lang="en-US" dirty="0"/>
              <a:t>QR </a:t>
            </a:r>
            <a:r>
              <a:rPr lang="en-US" dirty="0" smtClean="0"/>
              <a:t>code</a:t>
            </a:r>
            <a:r>
              <a:rPr lang="he-IL" dirty="0" smtClean="0"/>
              <a:t>: </a:t>
            </a:r>
          </a:p>
          <a:p>
            <a:pPr lvl="1"/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://digitalpedagogy.co/2014/12/10/qr-israel</a:t>
            </a:r>
            <a:r>
              <a:rPr lang="he-IL" u="sng" dirty="0">
                <a:hlinkClick r:id="rId3"/>
              </a:rPr>
              <a:t>/</a:t>
            </a:r>
            <a:endParaRPr lang="en-US" dirty="0"/>
          </a:p>
          <a:p>
            <a:pPr marL="0" lvl="0" indent="0">
              <a:spcAft>
                <a:spcPts val="1600"/>
              </a:spcAft>
              <a:buNone/>
            </a:pPr>
            <a:r>
              <a:rPr lang="x-none" sz="1800" dirty="0"/>
              <a:t> </a:t>
            </a:r>
            <a:endParaRPr lang="he-IL" sz="1800" dirty="0" smtClean="0"/>
          </a:p>
          <a:p>
            <a:pPr marL="0" lvl="0" indent="0">
              <a:spcAft>
                <a:spcPts val="1600"/>
              </a:spcAft>
              <a:buNone/>
            </a:pPr>
            <a:r>
              <a:rPr lang="he-IL" sz="1800" dirty="0" smtClean="0"/>
              <a:t>3. </a:t>
            </a:r>
            <a:r>
              <a:rPr lang="he-IL" sz="1800" b="1" dirty="0" smtClean="0"/>
              <a:t>הדביקו</a:t>
            </a:r>
            <a:r>
              <a:rPr lang="he-IL" sz="1800" dirty="0" smtClean="0"/>
              <a:t> על האריזה "המתוקנת" את ריבוע ה- </a:t>
            </a:r>
            <a:r>
              <a:rPr lang="en-US" sz="1800" dirty="0"/>
              <a:t>QR </a:t>
            </a:r>
            <a:r>
              <a:rPr lang="en-US" sz="1800" dirty="0" smtClean="0"/>
              <a:t>code </a:t>
            </a:r>
            <a:r>
              <a:rPr lang="he-IL" sz="1800" dirty="0" smtClean="0"/>
              <a:t> שיצרתם.</a:t>
            </a:r>
          </a:p>
          <a:p>
            <a:pPr marL="0" lvl="0" indent="0" algn="r" rtl="1">
              <a:spcBef>
                <a:spcPts val="0"/>
              </a:spcBef>
              <a:spcAft>
                <a:spcPts val="1600"/>
              </a:spcAft>
              <a:buNone/>
            </a:pPr>
            <a:r>
              <a:rPr lang="x-none" sz="1800" dirty="0" smtClean="0"/>
              <a:t> </a:t>
            </a:r>
            <a:endParaRPr sz="1800" dirty="0"/>
          </a:p>
        </p:txBody>
      </p:sp>
      <p:sp>
        <p:nvSpPr>
          <p:cNvPr id="5" name="Google Shape;228;p35"/>
          <p:cNvSpPr txBox="1">
            <a:spLocks noGrp="1"/>
          </p:cNvSpPr>
          <p:nvPr>
            <p:ph type="title"/>
          </p:nvPr>
        </p:nvSpPr>
        <p:spPr>
          <a:xfrm>
            <a:off x="236938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אריזה "מתוקנת"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2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8;p35"/>
          <p:cNvSpPr txBox="1">
            <a:spLocks/>
          </p:cNvSpPr>
          <p:nvPr/>
        </p:nvSpPr>
        <p:spPr>
          <a:xfrm>
            <a:off x="288696" y="164697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Tx/>
              <a:buFontTx/>
            </a:pPr>
            <a:r>
              <a:rPr lang="he-IL" b="1" dirty="0" smtClean="0"/>
              <a:t>תודה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60103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699" y="174064"/>
            <a:ext cx="843548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איך יודעים שזה בריא?</a:t>
            </a:r>
            <a:endParaRPr dirty="0"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52" y="1460756"/>
            <a:ext cx="5300495" cy="3309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699" y="197734"/>
            <a:ext cx="845849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אז איפה פה הבעיה?</a:t>
            </a:r>
            <a:endParaRPr dirty="0"/>
          </a:p>
        </p:txBody>
      </p:sp>
      <p:pic>
        <p:nvPicPr>
          <p:cNvPr id="10" name="Google Shape;59;p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9" y="2087592"/>
            <a:ext cx="2557150" cy="180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6;p15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22" y="2141097"/>
            <a:ext cx="2703849" cy="175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2;p16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320" y="2141097"/>
            <a:ext cx="2910309" cy="1753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220738"/>
            <a:ext cx="84584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dirty="0"/>
              <a:t>נתחלק לקבוצות ונבחן את האריזות אל מול ההצהרות הבאות</a:t>
            </a:r>
            <a:endParaRPr sz="2800" dirty="0"/>
          </a:p>
        </p:txBody>
      </p:sp>
      <p:pic>
        <p:nvPicPr>
          <p:cNvPr id="7" name="Google Shape;59;p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9" y="2087592"/>
            <a:ext cx="2557150" cy="180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6;p15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22" y="2141097"/>
            <a:ext cx="2703849" cy="175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2;p16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320" y="2141097"/>
            <a:ext cx="2910309" cy="1753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628650" y="161634"/>
            <a:ext cx="8112784" cy="994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באיזה אופן ההצהרה באה לידי ביטוי </a:t>
            </a:r>
            <a:r>
              <a:rPr lang="x-none" dirty="0" smtClean="0"/>
              <a:t>באריזות</a:t>
            </a:r>
            <a:r>
              <a:rPr lang="he-IL" dirty="0" smtClean="0"/>
              <a:t>?</a:t>
            </a:r>
            <a:endParaRPr dirty="0"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4294967295"/>
          </p:nvPr>
        </p:nvSpPr>
        <p:spPr>
          <a:xfrm>
            <a:off x="0" y="1206380"/>
            <a:ext cx="8741434" cy="323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/>
              <a:t>אנשים נוטים לחוות את האוכל שלהם אחרת כתלות בתיאור </a:t>
            </a:r>
            <a:r>
              <a:rPr lang="x-none" sz="1800" dirty="0" smtClean="0"/>
              <a:t>שלו</a:t>
            </a:r>
            <a:r>
              <a:rPr lang="he-IL" sz="1800" dirty="0" smtClean="0"/>
              <a:t>.</a:t>
            </a:r>
            <a:endParaRPr sz="1800" dirty="0"/>
          </a:p>
          <a:p>
            <a:pPr marL="0" lvl="0" indent="0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1800" dirty="0"/>
              <a:t>התיאור משפיע על חוויות הבריאות והטעם ולכן על הכמות שקונים </a:t>
            </a:r>
            <a:r>
              <a:rPr lang="x-none" sz="1800" dirty="0" smtClean="0"/>
              <a:t>ואוכלים</a:t>
            </a:r>
            <a:r>
              <a:rPr lang="he-IL" sz="1800" dirty="0" smtClean="0"/>
              <a:t>.</a:t>
            </a:r>
            <a:endParaRPr sz="1800" dirty="0"/>
          </a:p>
          <a:p>
            <a:pPr marL="0" lvl="0" indent="0" rtl="1">
              <a:spcBef>
                <a:spcPts val="160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rgbClr val="5C8D3E"/>
                </a:solidFill>
              </a:rPr>
              <a:t>דוגמה </a:t>
            </a:r>
            <a:r>
              <a:rPr lang="he-IL" sz="1800" dirty="0" smtClean="0">
                <a:solidFill>
                  <a:srgbClr val="5C8D3E"/>
                </a:solidFill>
              </a:rPr>
              <a:t>- </a:t>
            </a:r>
            <a:r>
              <a:rPr lang="x-none" sz="1800" dirty="0" smtClean="0">
                <a:solidFill>
                  <a:srgbClr val="5C8D3E"/>
                </a:solidFill>
              </a:rPr>
              <a:t>השמות </a:t>
            </a:r>
            <a:r>
              <a:rPr lang="x-none" sz="1800" dirty="0">
                <a:solidFill>
                  <a:srgbClr val="5C8D3E"/>
                </a:solidFill>
              </a:rPr>
              <a:t>"נגיסי </a:t>
            </a:r>
            <a:r>
              <a:rPr lang="x-none" sz="1800" dirty="0" smtClean="0">
                <a:solidFill>
                  <a:srgbClr val="5C8D3E"/>
                </a:solidFill>
              </a:rPr>
              <a:t>סוכריה</a:t>
            </a:r>
            <a:r>
              <a:rPr lang="he-IL" sz="1800" dirty="0" smtClean="0">
                <a:solidFill>
                  <a:srgbClr val="5C8D3E"/>
                </a:solidFill>
              </a:rPr>
              <a:t>" </a:t>
            </a:r>
            <a:r>
              <a:rPr lang="x-none" sz="1800" dirty="0" smtClean="0">
                <a:solidFill>
                  <a:srgbClr val="5C8D3E"/>
                </a:solidFill>
              </a:rPr>
              <a:t>לעומת </a:t>
            </a:r>
            <a:r>
              <a:rPr lang="x-none" sz="1800" dirty="0">
                <a:solidFill>
                  <a:srgbClr val="5C8D3E"/>
                </a:solidFill>
              </a:rPr>
              <a:t>"נגיסי </a:t>
            </a:r>
            <a:r>
              <a:rPr lang="x-none" sz="1800" dirty="0" smtClean="0">
                <a:solidFill>
                  <a:srgbClr val="5C8D3E"/>
                </a:solidFill>
              </a:rPr>
              <a:t>פירות</a:t>
            </a:r>
            <a:r>
              <a:rPr lang="he-IL" sz="1800" dirty="0" smtClean="0">
                <a:solidFill>
                  <a:srgbClr val="5C8D3E"/>
                </a:solidFill>
              </a:rPr>
              <a:t>" </a:t>
            </a:r>
            <a:r>
              <a:rPr lang="x-none" sz="1800" dirty="0" smtClean="0">
                <a:solidFill>
                  <a:srgbClr val="5C8D3E"/>
                </a:solidFill>
              </a:rPr>
              <a:t>עבור </a:t>
            </a:r>
            <a:r>
              <a:rPr lang="x-none" sz="1800" dirty="0">
                <a:solidFill>
                  <a:srgbClr val="5C8D3E"/>
                </a:solidFill>
              </a:rPr>
              <a:t>אותו המוצר</a:t>
            </a:r>
            <a:endParaRPr sz="1800" dirty="0">
              <a:solidFill>
                <a:srgbClr val="5C8D3E"/>
              </a:solidFill>
            </a:endParaRPr>
          </a:p>
          <a:p>
            <a:pPr marL="0" lvl="0" indent="0" rtl="1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800" dirty="0">
                <a:solidFill>
                  <a:srgbClr val="F05423"/>
                </a:solidFill>
              </a:rPr>
              <a:t>שימו לב לכיתוב, לצבעים, ולציורים</a:t>
            </a:r>
            <a:endParaRPr sz="1800" dirty="0">
              <a:solidFill>
                <a:srgbClr val="F054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628650" y="144874"/>
            <a:ext cx="8112784" cy="994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dirty="0"/>
              <a:t>באיזה אופן ההצהרה באה לידי ביטוי באריזות?</a:t>
            </a:r>
            <a:endParaRPr dirty="0"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4294967295"/>
          </p:nvPr>
        </p:nvSpPr>
        <p:spPr>
          <a:xfrm>
            <a:off x="805132" y="1208057"/>
            <a:ext cx="7936302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/>
              <a:t>כשמזון משווק בתור "</a:t>
            </a:r>
            <a:r>
              <a:rPr lang="x-none" sz="1800" dirty="0" smtClean="0"/>
              <a:t>בריא</a:t>
            </a:r>
            <a:r>
              <a:rPr lang="he-IL" sz="1800" dirty="0" smtClean="0"/>
              <a:t>" </a:t>
            </a:r>
            <a:r>
              <a:rPr lang="x-none" sz="1800" dirty="0" smtClean="0"/>
              <a:t>אנשים </a:t>
            </a:r>
            <a:r>
              <a:rPr lang="x-none" sz="1800" dirty="0"/>
              <a:t>נוטים להעריך שהערך הקלורי נמוך ושסביר לאכול יותר ואכן אוכלים יותר </a:t>
            </a:r>
            <a:endParaRPr sz="1800" dirty="0"/>
          </a:p>
          <a:p>
            <a:pPr marL="0" lvl="0" indent="0" rtl="1">
              <a:spcBef>
                <a:spcPts val="1600"/>
              </a:spcBef>
              <a:spcAft>
                <a:spcPts val="0"/>
              </a:spcAft>
              <a:buNone/>
            </a:pPr>
            <a:r>
              <a:rPr lang="x-none" sz="1800" dirty="0" smtClean="0">
                <a:solidFill>
                  <a:srgbClr val="5C8D3E"/>
                </a:solidFill>
              </a:rPr>
              <a:t>דוגמה</a:t>
            </a:r>
            <a:r>
              <a:rPr lang="he-IL" sz="1800" dirty="0" smtClean="0">
                <a:solidFill>
                  <a:srgbClr val="5C8D3E"/>
                </a:solidFill>
              </a:rPr>
              <a:t>: חטיף </a:t>
            </a:r>
            <a:r>
              <a:rPr lang="x-none" sz="1800" dirty="0" smtClean="0">
                <a:solidFill>
                  <a:srgbClr val="5C8D3E"/>
                </a:solidFill>
              </a:rPr>
              <a:t>גרנולה </a:t>
            </a:r>
            <a:r>
              <a:rPr lang="x-none" sz="1800" dirty="0">
                <a:solidFill>
                  <a:srgbClr val="5C8D3E"/>
                </a:solidFill>
              </a:rPr>
              <a:t>לעומת חבילת m&amp;ms </a:t>
            </a:r>
            <a:r>
              <a:rPr lang="he-IL" sz="1800" dirty="0" smtClean="0">
                <a:solidFill>
                  <a:srgbClr val="5C8D3E"/>
                </a:solidFill>
              </a:rPr>
              <a:t> (</a:t>
            </a:r>
            <a:r>
              <a:rPr lang="x-none" sz="1800" dirty="0" smtClean="0">
                <a:solidFill>
                  <a:srgbClr val="5C8D3E"/>
                </a:solidFill>
              </a:rPr>
              <a:t>שלשתיהן </a:t>
            </a:r>
            <a:r>
              <a:rPr lang="x-none" sz="1800" dirty="0">
                <a:solidFill>
                  <a:srgbClr val="5C8D3E"/>
                </a:solidFill>
              </a:rPr>
              <a:t>אותו ערך </a:t>
            </a:r>
            <a:r>
              <a:rPr lang="x-none" sz="1800" dirty="0" smtClean="0">
                <a:solidFill>
                  <a:srgbClr val="5C8D3E"/>
                </a:solidFill>
              </a:rPr>
              <a:t>קלורי</a:t>
            </a:r>
            <a:r>
              <a:rPr lang="he-IL" sz="1800" dirty="0" smtClean="0">
                <a:solidFill>
                  <a:srgbClr val="5C8D3E"/>
                </a:solidFill>
              </a:rPr>
              <a:t>)</a:t>
            </a:r>
            <a:endParaRPr sz="1800" dirty="0">
              <a:solidFill>
                <a:srgbClr val="5C8D3E"/>
              </a:solidFill>
            </a:endParaRPr>
          </a:p>
          <a:p>
            <a:pPr marL="0" lvl="0" indent="0" rtl="1">
              <a:spcBef>
                <a:spcPts val="1600"/>
              </a:spcBef>
              <a:spcAft>
                <a:spcPts val="1600"/>
              </a:spcAft>
              <a:buNone/>
            </a:pPr>
            <a:r>
              <a:rPr lang="x-none" sz="1800" dirty="0">
                <a:solidFill>
                  <a:srgbClr val="F05423"/>
                </a:solidFill>
              </a:rPr>
              <a:t>שימו לב לכיתוב, לצבעים, ולציורים</a:t>
            </a:r>
            <a:endParaRPr sz="1800" dirty="0">
              <a:solidFill>
                <a:srgbClr val="F054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867" y="1242563"/>
            <a:ext cx="80225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1800" dirty="0"/>
              <a:t>ההצהרה של משווק על כך שיש או אין משהו במזון (כמו למשל ויטמינים או ברזל) לא רלוונטית </a:t>
            </a:r>
            <a:r>
              <a:rPr lang="he-IL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להאם</a:t>
            </a:r>
            <a:r>
              <a:rPr lang="he-IL" sz="1800" dirty="0"/>
              <a:t> המזון מכיל משהו בעייתי אחר (שומן רווי, נתרן, סוכר, קלוריות) ולפעמים אף מסתירה שיש משהו בעייתי </a:t>
            </a:r>
            <a:r>
              <a:rPr lang="he-IL" sz="1800" dirty="0" smtClean="0"/>
              <a:t>במזון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he-IL" sz="1800" dirty="0"/>
          </a:p>
          <a:p>
            <a:pPr algn="r"/>
            <a:r>
              <a:rPr lang="he-IL" sz="1800" dirty="0">
                <a:solidFill>
                  <a:srgbClr val="5C8D3E"/>
                </a:solidFill>
              </a:rPr>
              <a:t>דוגמה: חטיף שכתוב עליו ללא כולסטרול, אך מכיל שומן רווי </a:t>
            </a:r>
            <a:r>
              <a:rPr lang="he-IL" sz="1800" dirty="0" smtClean="0">
                <a:solidFill>
                  <a:srgbClr val="5C8D3E"/>
                </a:solidFill>
              </a:rPr>
              <a:t>רב</a:t>
            </a:r>
            <a:r>
              <a:rPr lang="en-US" sz="1800" dirty="0" smtClean="0">
                <a:solidFill>
                  <a:srgbClr val="5C8D3E"/>
                </a:solidFill>
              </a:rPr>
              <a:t/>
            </a:r>
            <a:br>
              <a:rPr lang="en-US" sz="1800" dirty="0" smtClean="0">
                <a:solidFill>
                  <a:srgbClr val="5C8D3E"/>
                </a:solidFill>
              </a:rPr>
            </a:br>
            <a:endParaRPr lang="he-IL" sz="1800" dirty="0" smtClean="0">
              <a:solidFill>
                <a:srgbClr val="5C8D3E"/>
              </a:solidFill>
            </a:endParaRPr>
          </a:p>
          <a:p>
            <a:pPr algn="r"/>
            <a:r>
              <a:rPr lang="he-IL" sz="1800" dirty="0" smtClean="0">
                <a:solidFill>
                  <a:srgbClr val="F05423"/>
                </a:solidFill>
              </a:rPr>
              <a:t>שימו </a:t>
            </a:r>
            <a:r>
              <a:rPr lang="he-IL" sz="1800" dirty="0">
                <a:solidFill>
                  <a:srgbClr val="F05423"/>
                </a:solidFill>
              </a:rPr>
              <a:t>לב לכיתוב, לצבעים, </a:t>
            </a:r>
            <a:r>
              <a:rPr lang="he-IL" sz="1800" dirty="0" smtClean="0">
                <a:solidFill>
                  <a:srgbClr val="F05423"/>
                </a:solidFill>
              </a:rPr>
              <a:t>ולציורים</a:t>
            </a:r>
            <a:endParaRPr lang="he-IL" sz="1800" dirty="0">
              <a:solidFill>
                <a:srgbClr val="F05423"/>
              </a:solidFill>
            </a:endParaRPr>
          </a:p>
        </p:txBody>
      </p:sp>
      <p:sp>
        <p:nvSpPr>
          <p:cNvPr id="7" name="Google Shape;104;p20"/>
          <p:cNvSpPr txBox="1">
            <a:spLocks noGrp="1"/>
          </p:cNvSpPr>
          <p:nvPr>
            <p:ph type="title"/>
          </p:nvPr>
        </p:nvSpPr>
        <p:spPr>
          <a:xfrm>
            <a:off x="628650" y="144874"/>
            <a:ext cx="8112784" cy="994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dirty="0"/>
              <a:t>באיזה אופן ההצהרה באה לידי ביטוי באריזות?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תבנית אוכל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תבנית אוכל" id="{8B23EF5B-18BF-4D13-B000-07F59CD6F7D5}" vid="{96A2EDD5-7D18-4A1C-A402-496069C0AD1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תבנית אוכל</Template>
  <TotalTime>10137</TotalTime>
  <Words>1465</Words>
  <Application>Microsoft Office PowerPoint</Application>
  <PresentationFormat>On-screen Show (16:9)</PresentationFormat>
  <Paragraphs>170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David</vt:lpstr>
      <vt:lpstr>תבנית אוכל</vt:lpstr>
      <vt:lpstr>אריזה - זה כל הסיפור</vt:lpstr>
      <vt:lpstr>איך יודעים שזה בריא?</vt:lpstr>
      <vt:lpstr>איך יודעים שזה בריא?</vt:lpstr>
      <vt:lpstr>איך יודעים שזה בריא?</vt:lpstr>
      <vt:lpstr>אז איפה פה הבעיה?</vt:lpstr>
      <vt:lpstr>נתחלק לקבוצות ונבחן את האריזות אל מול ההצהרות הבאות</vt:lpstr>
      <vt:lpstr>באיזה אופן ההצהרה באה לידי ביטוי באריזות?</vt:lpstr>
      <vt:lpstr>באיזה אופן ההצהרה באה לידי ביטוי באריזות?</vt:lpstr>
      <vt:lpstr>באיזה אופן ההצהרה באה לידי ביטוי באריזות?</vt:lpstr>
      <vt:lpstr>באיזה אופן ההצהרה באה לידי ביטוי באריזות?</vt:lpstr>
      <vt:lpstr>באיזה אופן ההצהרה באה לידי ביטוי באריזות?</vt:lpstr>
      <vt:lpstr>באיזה אופן ההצהרה באה לידי ביטוי באריזות?</vt:lpstr>
      <vt:lpstr>באיזה אופן ההצהרה באה לידי ביטוי באריזות?</vt:lpstr>
      <vt:lpstr>באיזה אופן ההצהרה באה לידי ביטוי באריזות?</vt:lpstr>
      <vt:lpstr>באיזה אופן ההצהרה באה לידי ביטוי באריזות?</vt:lpstr>
      <vt:lpstr>באיזה אופן ההצהרה באה לידי ביטוי באריזות?</vt:lpstr>
      <vt:lpstr>חידה</vt:lpstr>
      <vt:lpstr>והתשובות הנכונות הן...</vt:lpstr>
      <vt:lpstr>והתשובות הנכונות הן...</vt:lpstr>
      <vt:lpstr>והתשובות הנכונות הן...</vt:lpstr>
      <vt:lpstr>והתשובות הנכונות הן...</vt:lpstr>
      <vt:lpstr>והתשובות הנכונות הן...</vt:lpstr>
      <vt:lpstr>והתשובות הנכונות הן...</vt:lpstr>
      <vt:lpstr>נבדוק את טבלת הערכים התזונתיים</vt:lpstr>
      <vt:lpstr>נבדוק את טבלת הערכים התזונתיים</vt:lpstr>
      <vt:lpstr>איך מתקנים?</vt:lpstr>
      <vt:lpstr>איך מתקנים?</vt:lpstr>
      <vt:lpstr>סיכום ביניים</vt:lpstr>
      <vt:lpstr>אריזה "מתוקנת"</vt:lpstr>
      <vt:lpstr>אריזה "מתוקנת"</vt:lpstr>
      <vt:lpstr>אריזה "מתוקנת"</vt:lpstr>
      <vt:lpstr>אריזה "מתוקנת"</vt:lpstr>
      <vt:lpstr>אריזה "מתוקנת"</vt:lpstr>
      <vt:lpstr>אריזה "מתוקנת"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אריזה - זה כל הסיפור</dc:title>
  <dc:creator>Nira Shimoni-Ayal</dc:creator>
  <cp:lastModifiedBy>Nira Shimoni-Ayal</cp:lastModifiedBy>
  <cp:revision>46</cp:revision>
  <dcterms:modified xsi:type="dcterms:W3CDTF">2019-10-07T08:20:13Z</dcterms:modified>
</cp:coreProperties>
</file>